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comments/modernComment_24C_3B87B8EF.xml" ContentType="application/vnd.ms-powerpoint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comments/modernComment_24A_7CCD236F.xml" ContentType="application/vnd.ms-powerpoint.comment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omments/modernComment_247_F2CAE696.xml" ContentType="application/vnd.ms-powerpoint.comments+xml"/>
  <Override PartName="/ppt/tags/tag5.xml" ContentType="application/vnd.openxmlformats-officedocument.presentationml.tags+xml"/>
  <Override PartName="/ppt/comments/modernComment_120_E7178E41.xml" ContentType="application/vnd.ms-powerpoint.comments+xml"/>
  <Override PartName="/ppt/tags/tag6.xml" ContentType="application/vnd.openxmlformats-officedocument.presentationml.tags+xml"/>
  <Override PartName="/ppt/notesSlides/notesSlide13.xml" ContentType="application/vnd.openxmlformats-officedocument.presentationml.notesSlide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52"/>
  </p:notesMasterIdLst>
  <p:sldIdLst>
    <p:sldId id="256" r:id="rId5"/>
    <p:sldId id="391" r:id="rId6"/>
    <p:sldId id="392" r:id="rId7"/>
    <p:sldId id="596" r:id="rId8"/>
    <p:sldId id="269" r:id="rId9"/>
    <p:sldId id="393" r:id="rId10"/>
    <p:sldId id="273" r:id="rId11"/>
    <p:sldId id="380" r:id="rId12"/>
    <p:sldId id="274" r:id="rId13"/>
    <p:sldId id="275" r:id="rId14"/>
    <p:sldId id="394" r:id="rId15"/>
    <p:sldId id="340" r:id="rId16"/>
    <p:sldId id="588" r:id="rId17"/>
    <p:sldId id="341" r:id="rId18"/>
    <p:sldId id="383" r:id="rId19"/>
    <p:sldId id="396" r:id="rId20"/>
    <p:sldId id="326" r:id="rId21"/>
    <p:sldId id="327" r:id="rId22"/>
    <p:sldId id="371" r:id="rId23"/>
    <p:sldId id="331" r:id="rId24"/>
    <p:sldId id="398" r:id="rId25"/>
    <p:sldId id="586" r:id="rId26"/>
    <p:sldId id="590" r:id="rId27"/>
    <p:sldId id="583" r:id="rId28"/>
    <p:sldId id="288" r:id="rId29"/>
    <p:sldId id="591" r:id="rId30"/>
    <p:sldId id="592" r:id="rId31"/>
    <p:sldId id="291" r:id="rId32"/>
    <p:sldId id="293" r:id="rId33"/>
    <p:sldId id="403" r:id="rId34"/>
    <p:sldId id="290" r:id="rId35"/>
    <p:sldId id="321" r:id="rId36"/>
    <p:sldId id="299" r:id="rId37"/>
    <p:sldId id="595" r:id="rId38"/>
    <p:sldId id="332" r:id="rId39"/>
    <p:sldId id="337" r:id="rId40"/>
    <p:sldId id="593" r:id="rId41"/>
    <p:sldId id="594" r:id="rId42"/>
    <p:sldId id="338" r:id="rId43"/>
    <p:sldId id="342" r:id="rId44"/>
    <p:sldId id="339" r:id="rId45"/>
    <p:sldId id="343" r:id="rId46"/>
    <p:sldId id="597" r:id="rId47"/>
    <p:sldId id="598" r:id="rId48"/>
    <p:sldId id="600" r:id="rId49"/>
    <p:sldId id="599" r:id="rId50"/>
    <p:sldId id="601" r:id="rId51"/>
  </p:sldIdLst>
  <p:sldSz cx="12192000" cy="6858000"/>
  <p:notesSz cx="7104063" cy="10234613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01759A36-9230-46ED-8818-FBC49C8A5586}">
          <p14:sldIdLst>
            <p14:sldId id="256"/>
            <p14:sldId id="391"/>
            <p14:sldId id="392"/>
            <p14:sldId id="596"/>
            <p14:sldId id="269"/>
            <p14:sldId id="393"/>
            <p14:sldId id="273"/>
            <p14:sldId id="380"/>
            <p14:sldId id="274"/>
            <p14:sldId id="275"/>
            <p14:sldId id="394"/>
            <p14:sldId id="340"/>
            <p14:sldId id="588"/>
            <p14:sldId id="341"/>
            <p14:sldId id="383"/>
            <p14:sldId id="396"/>
            <p14:sldId id="326"/>
            <p14:sldId id="327"/>
            <p14:sldId id="371"/>
            <p14:sldId id="331"/>
            <p14:sldId id="398"/>
            <p14:sldId id="586"/>
            <p14:sldId id="590"/>
            <p14:sldId id="583"/>
            <p14:sldId id="288"/>
            <p14:sldId id="591"/>
            <p14:sldId id="592"/>
          </p14:sldIdLst>
        </p14:section>
        <p14:section name="Vervolg" id="{344C2712-0DDA-4014-86E9-7AB3DD6EDAA3}">
          <p14:sldIdLst>
            <p14:sldId id="291"/>
            <p14:sldId id="293"/>
            <p14:sldId id="403"/>
            <p14:sldId id="290"/>
            <p14:sldId id="321"/>
            <p14:sldId id="299"/>
            <p14:sldId id="595"/>
            <p14:sldId id="332"/>
            <p14:sldId id="337"/>
            <p14:sldId id="593"/>
            <p14:sldId id="594"/>
            <p14:sldId id="338"/>
            <p14:sldId id="342"/>
            <p14:sldId id="339"/>
            <p14:sldId id="343"/>
            <p14:sldId id="597"/>
            <p14:sldId id="598"/>
            <p14:sldId id="600"/>
            <p14:sldId id="599"/>
            <p14:sldId id="6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9269C0E-6D46-30E1-54A2-A09621B2D551}" name="Gilles Doclo | Norré-Behaegel" initials="GD" userId="S::gilles.doclo@nbw.be::cb036794-7888-44b0-80ce-5501f43b20fb" providerId="AD"/>
  <p188:author id="{72B83212-8B3C-FD60-699C-20AA6C79D443}" name="Vercruysse Tessa" initials="TV" userId="S::LVQ375@fluvius.be::c3912fb6-88c3-416f-8c5b-cef6e33bbcfc" providerId="AD"/>
  <p188:author id="{F3AC5A5C-96C4-04B1-30FC-58CCBC3E21D6}" name="De Smet Siegrid" initials="SD" userId="S::LLP066@fluvius.be::bcfbb4c2-ecc6-45cb-b18b-f85deb3950f1" providerId="AD"/>
  <p188:author id="{10A01665-A90E-5677-D29E-7DBADDE403F3}" name="Lenaers Jozefien" initials="JL" userId="S::LCZ981@fluvius.be::aaa17f55-20fc-4423-90f3-ca1b28ac659b" providerId="AD"/>
  <p188:author id="{E90D0FC5-AF68-9202-1337-12A29D0A6E1B}" name="Van Honsté Veerle" initials="VV" userId="S::PMW720@fluvius.be::37b2301b-7f5d-48b6-a4f2-6f9d1773cf8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lockx Tim" initials="BT" lastIdx="61" clrIdx="0">
    <p:extLst>
      <p:ext uri="{19B8F6BF-5375-455C-9EA6-DF929625EA0E}">
        <p15:presenceInfo xmlns:p15="http://schemas.microsoft.com/office/powerpoint/2012/main" userId="S-1-5-21-3869439659-932615924-3518540128-41958" providerId="AD"/>
      </p:ext>
    </p:extLst>
  </p:cmAuthor>
  <p:cmAuthor id="2" name="Beeckmans Manuela" initials="BM" lastIdx="3" clrIdx="1">
    <p:extLst>
      <p:ext uri="{19B8F6BF-5375-455C-9EA6-DF929625EA0E}">
        <p15:presenceInfo xmlns:p15="http://schemas.microsoft.com/office/powerpoint/2012/main" userId="S-1-5-21-3869439659-932615924-3518540128-86329" providerId="AD"/>
      </p:ext>
    </p:extLst>
  </p:cmAuthor>
  <p:cmAuthor id="3" name="Gemoets Christel" initials="GC" lastIdx="6" clrIdx="2">
    <p:extLst>
      <p:ext uri="{19B8F6BF-5375-455C-9EA6-DF929625EA0E}">
        <p15:presenceInfo xmlns:p15="http://schemas.microsoft.com/office/powerpoint/2012/main" userId="S::spc757@fluvius.be::018720d1-8612-4b57-9946-649d6da1a28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D234"/>
    <a:srgbClr val="004C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commentAuthors" Target="commentAuthors.xml"/><Relationship Id="rId58" Type="http://schemas.microsoft.com/office/2016/11/relationships/changesInfo" Target="changesInfos/changesInfo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letinckx Jurgen" userId="dd7bbf5e-2c74-47b3-add4-f4c334fcd265" providerId="ADAL" clId="{287B624B-99B8-43E8-8759-589165D10C6D}"/>
    <pc:docChg chg="addSld delSld modSld modSection">
      <pc:chgData name="Pletinckx Jurgen" userId="dd7bbf5e-2c74-47b3-add4-f4c334fcd265" providerId="ADAL" clId="{287B624B-99B8-43E8-8759-589165D10C6D}" dt="2026-09-09T04:26:13.632" v="338" actId="729"/>
      <pc:docMkLst>
        <pc:docMk/>
      </pc:docMkLst>
      <pc:sldChg chg="modSp mod">
        <pc:chgData name="Pletinckx Jurgen" userId="dd7bbf5e-2c74-47b3-add4-f4c334fcd265" providerId="ADAL" clId="{287B624B-99B8-43E8-8759-589165D10C6D}" dt="2026-09-09T04:25:59.766" v="337" actId="20577"/>
        <pc:sldMkLst>
          <pc:docMk/>
          <pc:sldMk cId="3872502888" sldId="256"/>
        </pc:sldMkLst>
        <pc:spChg chg="mod">
          <ac:chgData name="Pletinckx Jurgen" userId="dd7bbf5e-2c74-47b3-add4-f4c334fcd265" providerId="ADAL" clId="{287B624B-99B8-43E8-8759-589165D10C6D}" dt="2026-09-09T04:25:59.766" v="337" actId="20577"/>
          <ac:spMkLst>
            <pc:docMk/>
            <pc:sldMk cId="3872502888" sldId="256"/>
            <ac:spMk id="5" creationId="{077378E4-6ED9-0640-AB12-DE97621C5D78}"/>
          </ac:spMkLst>
        </pc:spChg>
        <pc:spChg chg="mod">
          <ac:chgData name="Pletinckx Jurgen" userId="dd7bbf5e-2c74-47b3-add4-f4c334fcd265" providerId="ADAL" clId="{287B624B-99B8-43E8-8759-589165D10C6D}" dt="2026-09-02T11:11:31.615" v="127" actId="1076"/>
          <ac:spMkLst>
            <pc:docMk/>
            <pc:sldMk cId="3872502888" sldId="256"/>
            <ac:spMk id="6" creationId="{D7A973C1-F1D6-6B4E-943A-42CBCDE9AE0F}"/>
          </ac:spMkLst>
        </pc:spChg>
      </pc:sldChg>
      <pc:sldChg chg="add">
        <pc:chgData name="Pletinckx Jurgen" userId="dd7bbf5e-2c74-47b3-add4-f4c334fcd265" providerId="ADAL" clId="{287B624B-99B8-43E8-8759-589165D10C6D}" dt="2026-09-02T11:06:50.404" v="33"/>
        <pc:sldMkLst>
          <pc:docMk/>
          <pc:sldMk cId="3081779393" sldId="332"/>
        </pc:sldMkLst>
      </pc:sldChg>
      <pc:sldChg chg="add">
        <pc:chgData name="Pletinckx Jurgen" userId="dd7bbf5e-2c74-47b3-add4-f4c334fcd265" providerId="ADAL" clId="{287B624B-99B8-43E8-8759-589165D10C6D}" dt="2026-09-02T11:06:50.404" v="33"/>
        <pc:sldMkLst>
          <pc:docMk/>
          <pc:sldMk cId="3612035507" sldId="337"/>
        </pc:sldMkLst>
      </pc:sldChg>
      <pc:sldChg chg="add">
        <pc:chgData name="Pletinckx Jurgen" userId="dd7bbf5e-2c74-47b3-add4-f4c334fcd265" providerId="ADAL" clId="{287B624B-99B8-43E8-8759-589165D10C6D}" dt="2026-09-02T11:06:50.404" v="33"/>
        <pc:sldMkLst>
          <pc:docMk/>
          <pc:sldMk cId="2472964826" sldId="338"/>
        </pc:sldMkLst>
      </pc:sldChg>
      <pc:sldChg chg="add">
        <pc:chgData name="Pletinckx Jurgen" userId="dd7bbf5e-2c74-47b3-add4-f4c334fcd265" providerId="ADAL" clId="{287B624B-99B8-43E8-8759-589165D10C6D}" dt="2026-09-02T11:06:50.404" v="33"/>
        <pc:sldMkLst>
          <pc:docMk/>
          <pc:sldMk cId="1338328677" sldId="339"/>
        </pc:sldMkLst>
      </pc:sldChg>
      <pc:sldChg chg="add">
        <pc:chgData name="Pletinckx Jurgen" userId="dd7bbf5e-2c74-47b3-add4-f4c334fcd265" providerId="ADAL" clId="{287B624B-99B8-43E8-8759-589165D10C6D}" dt="2026-09-02T11:06:50.404" v="33"/>
        <pc:sldMkLst>
          <pc:docMk/>
          <pc:sldMk cId="4261583174" sldId="342"/>
        </pc:sldMkLst>
      </pc:sldChg>
      <pc:sldChg chg="add">
        <pc:chgData name="Pletinckx Jurgen" userId="dd7bbf5e-2c74-47b3-add4-f4c334fcd265" providerId="ADAL" clId="{287B624B-99B8-43E8-8759-589165D10C6D}" dt="2026-09-02T11:06:50.404" v="33"/>
        <pc:sldMkLst>
          <pc:docMk/>
          <pc:sldMk cId="3959326812" sldId="343"/>
        </pc:sldMkLst>
      </pc:sldChg>
      <pc:sldChg chg="modSp mod">
        <pc:chgData name="Pletinckx Jurgen" userId="dd7bbf5e-2c74-47b3-add4-f4c334fcd265" providerId="ADAL" clId="{287B624B-99B8-43E8-8759-589165D10C6D}" dt="2026-09-02T11:07:59.788" v="73" actId="20577"/>
        <pc:sldMkLst>
          <pc:docMk/>
          <pc:sldMk cId="3411793642" sldId="391"/>
        </pc:sldMkLst>
        <pc:spChg chg="mod">
          <ac:chgData name="Pletinckx Jurgen" userId="dd7bbf5e-2c74-47b3-add4-f4c334fcd265" providerId="ADAL" clId="{287B624B-99B8-43E8-8759-589165D10C6D}" dt="2026-09-02T11:07:59.788" v="73" actId="20577"/>
          <ac:spMkLst>
            <pc:docMk/>
            <pc:sldMk cId="3411793642" sldId="391"/>
            <ac:spMk id="6" creationId="{6E92311B-5C60-2E4C-ACDA-032C5AF0A7F2}"/>
          </ac:spMkLst>
        </pc:spChg>
      </pc:sldChg>
      <pc:sldChg chg="modSp mod">
        <pc:chgData name="Pletinckx Jurgen" userId="dd7bbf5e-2c74-47b3-add4-f4c334fcd265" providerId="ADAL" clId="{287B624B-99B8-43E8-8759-589165D10C6D}" dt="2026-09-02T11:13:26.748" v="312" actId="20577"/>
        <pc:sldMkLst>
          <pc:docMk/>
          <pc:sldMk cId="1384280745" sldId="392"/>
        </pc:sldMkLst>
        <pc:spChg chg="mod">
          <ac:chgData name="Pletinckx Jurgen" userId="dd7bbf5e-2c74-47b3-add4-f4c334fcd265" providerId="ADAL" clId="{287B624B-99B8-43E8-8759-589165D10C6D}" dt="2026-09-02T11:11:52.667" v="161" actId="20577"/>
          <ac:spMkLst>
            <pc:docMk/>
            <pc:sldMk cId="1384280745" sldId="392"/>
            <ac:spMk id="3" creationId="{35746DE4-E392-F248-BC85-1D2B82A41E35}"/>
          </ac:spMkLst>
        </pc:spChg>
        <pc:spChg chg="mod">
          <ac:chgData name="Pletinckx Jurgen" userId="dd7bbf5e-2c74-47b3-add4-f4c334fcd265" providerId="ADAL" clId="{287B624B-99B8-43E8-8759-589165D10C6D}" dt="2026-09-02T11:13:26.748" v="312" actId="20577"/>
          <ac:spMkLst>
            <pc:docMk/>
            <pc:sldMk cId="1384280745" sldId="392"/>
            <ac:spMk id="8" creationId="{BF0AA3C4-2E00-6242-B7AC-7B78613D931B}"/>
          </ac:spMkLst>
        </pc:spChg>
      </pc:sldChg>
      <pc:sldChg chg="add">
        <pc:chgData name="Pletinckx Jurgen" userId="dd7bbf5e-2c74-47b3-add4-f4c334fcd265" providerId="ADAL" clId="{287B624B-99B8-43E8-8759-589165D10C6D}" dt="2026-09-02T11:06:50.404" v="33"/>
        <pc:sldMkLst>
          <pc:docMk/>
          <pc:sldMk cId="3255654700" sldId="593"/>
        </pc:sldMkLst>
      </pc:sldChg>
      <pc:sldChg chg="add mod modShow">
        <pc:chgData name="Pletinckx Jurgen" userId="dd7bbf5e-2c74-47b3-add4-f4c334fcd265" providerId="ADAL" clId="{287B624B-99B8-43E8-8759-589165D10C6D}" dt="2026-09-09T04:26:13.632" v="338" actId="729"/>
        <pc:sldMkLst>
          <pc:docMk/>
          <pc:sldMk cId="943419594" sldId="594"/>
        </pc:sldMkLst>
      </pc:sldChg>
      <pc:sldChg chg="modSp add mod">
        <pc:chgData name="Pletinckx Jurgen" userId="dd7bbf5e-2c74-47b3-add4-f4c334fcd265" providerId="ADAL" clId="{287B624B-99B8-43E8-8759-589165D10C6D}" dt="2026-09-02T11:07:49.776" v="63" actId="20577"/>
        <pc:sldMkLst>
          <pc:docMk/>
          <pc:sldMk cId="886925335" sldId="595"/>
        </pc:sldMkLst>
        <pc:spChg chg="mod">
          <ac:chgData name="Pletinckx Jurgen" userId="dd7bbf5e-2c74-47b3-add4-f4c334fcd265" providerId="ADAL" clId="{287B624B-99B8-43E8-8759-589165D10C6D}" dt="2026-09-02T11:07:49.776" v="63" actId="20577"/>
          <ac:spMkLst>
            <pc:docMk/>
            <pc:sldMk cId="886925335" sldId="595"/>
            <ac:spMk id="4" creationId="{0CFE9CA9-443F-B574-9088-B3FA141774E1}"/>
          </ac:spMkLst>
        </pc:spChg>
      </pc:sldChg>
      <pc:sldChg chg="add">
        <pc:chgData name="Pletinckx Jurgen" userId="dd7bbf5e-2c74-47b3-add4-f4c334fcd265" providerId="ADAL" clId="{287B624B-99B8-43E8-8759-589165D10C6D}" dt="2026-09-02T11:11:38.162" v="128"/>
        <pc:sldMkLst>
          <pc:docMk/>
          <pc:sldMk cId="3256000578" sldId="596"/>
        </pc:sldMkLst>
      </pc:sldChg>
      <pc:sldChg chg="modSp add mod">
        <pc:chgData name="Pletinckx Jurgen" userId="dd7bbf5e-2c74-47b3-add4-f4c334fcd265" providerId="ADAL" clId="{287B624B-99B8-43E8-8759-589165D10C6D}" dt="2026-09-02T11:14:14.398" v="335" actId="20577"/>
        <pc:sldMkLst>
          <pc:docMk/>
          <pc:sldMk cId="1286131217" sldId="597"/>
        </pc:sldMkLst>
        <pc:spChg chg="mod">
          <ac:chgData name="Pletinckx Jurgen" userId="dd7bbf5e-2c74-47b3-add4-f4c334fcd265" providerId="ADAL" clId="{287B624B-99B8-43E8-8759-589165D10C6D}" dt="2026-09-02T11:14:14.398" v="335" actId="20577"/>
          <ac:spMkLst>
            <pc:docMk/>
            <pc:sldMk cId="1286131217" sldId="597"/>
            <ac:spMk id="4" creationId="{EBA1B3F9-067F-1985-629C-F635A7435F57}"/>
          </ac:spMkLst>
        </pc:spChg>
      </pc:sldChg>
    </pc:docChg>
  </pc:docChgLst>
</pc:chgInfo>
</file>

<file path=ppt/comments/modernComment_24A_7CCD236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79E559F-C512-4259-9B7B-72239D43497F}" authorId="{E90D0FC5-AF68-9202-1337-12A29D0A6E1B}" status="resolved" created="2026-02-02T09:41:38.09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093818735" sldId="586"/>
      <ac:spMk id="3" creationId="{00000000-0000-0000-0000-000000000000}"/>
      <ac:txMk cp="170" len="168">
        <ac:context len="340" hash="3473770970"/>
      </ac:txMk>
    </ac:txMkLst>
    <p188:pos x="9293324" y="1304792"/>
    <p188:txBody>
      <a:bodyPr/>
      <a:lstStyle/>
      <a:p>
        <a:r>
          <a:rPr lang="nl-BE"/>
          <a:t>Valt weg? Alle percelen tlv Fluvius</a:t>
        </a:r>
      </a:p>
    </p188:txBody>
  </p188:cm>
</p188:cmLst>
</file>

<file path=ppt/comments/modernComment_24C_3B87B8E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550330A-BFA1-4846-8545-CB10F9B52E2E}" authorId="{F3AC5A5C-96C4-04B1-30FC-58CCBC3E21D6}" status="resolved" created="2026-02-11T08:03:53.273">
    <pc:sldMkLst xmlns:pc="http://schemas.microsoft.com/office/powerpoint/2013/main/command">
      <pc:docMk/>
      <pc:sldMk cId="3373032701" sldId="412"/>
    </pc:sldMkLst>
    <p188:replyLst>
      <p188:reply id="{CAF582CD-A9B7-4EAD-A280-FC025F31C096}" authorId="{E90D0FC5-AF68-9202-1337-12A29D0A6E1B}" created="2026-02-12T13:10:07.986">
        <p188:txBody>
          <a:bodyPr/>
          <a:lstStyle/>
          <a:p>
            <a:r>
              <a:rPr lang="nl-BE"/>
              <a:t>Excl milieuklasse I / II </a:t>
            </a:r>
          </a:p>
        </p188:txBody>
      </p188:reply>
    </p188:replyLst>
    <p188:txBody>
      <a:bodyPr/>
      <a:lstStyle/>
      <a:p>
        <a:r>
          <a:rPr lang="nl-BE"/>
          <a:t>1e keuring ten laste van Fluvius - puntje toevoegen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2-12T09:30:50.204" authorId="{E90D0FC5-AF68-9202-1337-12A29D0A6E1B}"/>
          </p223:rxn>
        </p223:reactions>
      </p:ext>
    </p188:extLst>
  </p188:cm>
</p188:cmLst>
</file>

<file path=ppt/comments/modernComment_120_E7178E4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2CE34DD-E5B7-4827-BDF9-7413BE9F41B2}" authorId="{72B83212-8B3C-FD60-699C-20AA6C79D443}" status="resolved" created="2026-01-28T08:46:25.55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877080641" sldId="288"/>
      <ac:spMk id="63491" creationId="{00000000-0000-0000-0000-000000000000}"/>
      <ac:txMk cp="68" len="51">
        <ac:context len="357" hash="4084564066"/>
      </ac:txMk>
    </ac:txMkLst>
    <p188:pos x="8894126" y="277988"/>
    <p188:txBody>
      <a:bodyPr/>
      <a:lstStyle/>
      <a:p>
        <a:r>
          <a:rPr lang="nl-BE"/>
          <a:t>Vanaf xxxx bedraagt de premie € 400 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2-12T09:31:47.083" authorId="{E90D0FC5-AF68-9202-1337-12A29D0A6E1B}"/>
          </p223:rxn>
        </p223:reactions>
      </p:ext>
    </p188:extLst>
  </p188:cm>
  <p188:cm id="{B7602C4C-1988-4FCD-BD87-8A4F7D9BDB79}" authorId="{E90D0FC5-AF68-9202-1337-12A29D0A6E1B}" status="resolved" created="2026-02-12T13:22:56.46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877080641" sldId="288"/>
      <ac:spMk id="63491" creationId="{00000000-0000-0000-0000-000000000000}"/>
      <ac:txMk cp="159" len="15">
        <ac:context len="357" hash="4084564066"/>
      </ac:txMk>
    </ac:txMkLst>
    <p188:pos x="4478828" y="658681"/>
    <p188:txBody>
      <a:bodyPr/>
      <a:lstStyle/>
      <a:p>
        <a:r>
          <a:rPr lang="nl-BE"/>
          <a:t>Groen keuringsverslag</a:t>
        </a:r>
      </a:p>
    </p188:txBody>
  </p188:cm>
</p188:cmLst>
</file>

<file path=ppt/comments/modernComment_247_F2CAE69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4E917F4-7C04-4023-823B-52B0A5A41957}" authorId="{E90D0FC5-AF68-9202-1337-12A29D0A6E1B}" status="resolved" created="2026-02-02T09:44:51.19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073383574" sldId="583"/>
      <ac:spMk id="332802" creationId="{00000000-0000-0000-0000-000000000000}"/>
      <ac:txMk cp="22">
        <ac:context len="23" hash="1861074558"/>
      </ac:txMk>
    </ac:txMkLst>
    <p188:pos x="8145953" y="668205"/>
    <p188:replyLst/>
    <p188:txBody>
      <a:bodyPr/>
      <a:lstStyle/>
      <a:p>
        <a:r>
          <a:rPr lang="nl-BE"/>
          <a:t>Bedrag weglaten</a:t>
        </a:r>
      </a:p>
    </p188:txBody>
  </p188:cm>
  <p188:cm id="{9D61BFB9-152F-4CC9-BB9C-D962A022C739}" authorId="{E90D0FC5-AF68-9202-1337-12A29D0A6E1B}" created="2026-02-12T13:20:41.77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073383574" sldId="583"/>
      <ac:picMk id="5" creationId="{825F681F-7AAC-4D61-8370-E8D0881E4706}"/>
    </ac:deMkLst>
    <p188:txBody>
      <a:bodyPr/>
      <a:lstStyle/>
      <a:p>
        <a:r>
          <a:rPr lang="nl-BE"/>
          <a:t>Printscreen conforme keuring afkoppelingen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6800D6-E92C-E24B-8A33-A60E37EB1080}" type="doc">
      <dgm:prSet loTypeId="urn:microsoft.com/office/officeart/2005/8/layout/hChevron3" loCatId="" qsTypeId="urn:microsoft.com/office/officeart/2005/8/quickstyle/simple1" qsCatId="simple" csTypeId="urn:microsoft.com/office/officeart/2005/8/colors/accent1_2" csCatId="accent1" phldr="1"/>
      <dgm:spPr/>
    </dgm:pt>
    <dgm:pt modelId="{CDD63AFB-99DB-6A48-9408-9007E4CBD622}">
      <dgm:prSet phldrT="[Tekst]" custT="1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pPr algn="ctr"/>
          <a:r>
            <a:rPr lang="nl-BE" sz="2400">
              <a:sym typeface="Wingdings" panose="05000000000000000000" pitchFamily="2" charset="2"/>
            </a:rPr>
            <a:t>“jaar” </a:t>
          </a:r>
          <a:r>
            <a:rPr lang="nl-BE" sz="1300">
              <a:sym typeface="Wingdings" panose="05000000000000000000" pitchFamily="2" charset="2"/>
            </a:rPr>
            <a:t>van de afgeleverde</a:t>
          </a:r>
          <a:br>
            <a:rPr lang="nl-BE" sz="1300">
              <a:sym typeface="Wingdings" panose="05000000000000000000" pitchFamily="2" charset="2"/>
            </a:rPr>
          </a:br>
          <a:r>
            <a:rPr lang="nl-BE" sz="1300">
              <a:sym typeface="Wingdings" panose="05000000000000000000" pitchFamily="2" charset="2"/>
            </a:rPr>
            <a:t>bouwvergunning van een woning</a:t>
          </a:r>
          <a:endParaRPr lang="nl-NL" sz="1300"/>
        </a:p>
      </dgm:t>
    </dgm:pt>
    <dgm:pt modelId="{6E6021D1-A405-2641-9A00-BF2EA80D7123}" type="parTrans" cxnId="{3BACEA93-A984-AD49-B33D-3547A4AAA7AA}">
      <dgm:prSet/>
      <dgm:spPr/>
      <dgm:t>
        <a:bodyPr/>
        <a:lstStyle/>
        <a:p>
          <a:endParaRPr lang="nl-NL"/>
        </a:p>
      </dgm:t>
    </dgm:pt>
    <dgm:pt modelId="{40937118-9FB8-2C47-845E-4FD88468AD68}" type="sibTrans" cxnId="{3BACEA93-A984-AD49-B33D-3547A4AAA7AA}">
      <dgm:prSet/>
      <dgm:spPr/>
      <dgm:t>
        <a:bodyPr/>
        <a:lstStyle/>
        <a:p>
          <a:endParaRPr lang="nl-NL"/>
        </a:p>
      </dgm:t>
    </dgm:pt>
    <dgm:pt modelId="{12FFFF2F-649E-644E-AEC8-B3BECB2767DB}">
      <dgm:prSet phldrT="[Tekst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1"/>
        </a:solidFill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nl-NL" sz="1400"/>
            <a:t>7 september </a:t>
          </a:r>
          <a:r>
            <a:rPr lang="nl-NL" sz="2000"/>
            <a:t>1999</a:t>
          </a:r>
        </a:p>
      </dgm:t>
    </dgm:pt>
    <dgm:pt modelId="{354FD52D-9C8E-3946-A889-872BBAF342C1}" type="parTrans" cxnId="{83598041-4AFF-F24C-ABC5-15423C4BB08B}">
      <dgm:prSet/>
      <dgm:spPr/>
      <dgm:t>
        <a:bodyPr/>
        <a:lstStyle/>
        <a:p>
          <a:endParaRPr lang="nl-NL"/>
        </a:p>
      </dgm:t>
    </dgm:pt>
    <dgm:pt modelId="{309ABE33-0785-D045-91CF-760173B12FF8}" type="sibTrans" cxnId="{83598041-4AFF-F24C-ABC5-15423C4BB08B}">
      <dgm:prSet/>
      <dgm:spPr/>
      <dgm:t>
        <a:bodyPr/>
        <a:lstStyle/>
        <a:p>
          <a:endParaRPr lang="nl-NL"/>
        </a:p>
      </dgm:t>
    </dgm:pt>
    <dgm:pt modelId="{BA72BB52-EEF6-1641-B9B5-EB3FCB058D6A}">
      <dgm:prSet phldrT="[Tekst]" custT="1"/>
      <dgm:spPr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nl-NL" sz="1400"/>
            <a:t>1 februari </a:t>
          </a:r>
          <a:r>
            <a:rPr lang="nl-NL" sz="2000"/>
            <a:t>2005</a:t>
          </a:r>
        </a:p>
      </dgm:t>
    </dgm:pt>
    <dgm:pt modelId="{EEA32D96-71A4-564A-AE84-6B144D22609F}" type="parTrans" cxnId="{557B7341-6FB9-C649-940F-FF0C4E8B9248}">
      <dgm:prSet/>
      <dgm:spPr/>
      <dgm:t>
        <a:bodyPr/>
        <a:lstStyle/>
        <a:p>
          <a:endParaRPr lang="nl-NL"/>
        </a:p>
      </dgm:t>
    </dgm:pt>
    <dgm:pt modelId="{ABDF5088-9C72-D040-9D56-B229A41E0DC9}" type="sibTrans" cxnId="{557B7341-6FB9-C649-940F-FF0C4E8B9248}">
      <dgm:prSet/>
      <dgm:spPr/>
      <dgm:t>
        <a:bodyPr/>
        <a:lstStyle/>
        <a:p>
          <a:endParaRPr lang="nl-NL"/>
        </a:p>
      </dgm:t>
    </dgm:pt>
    <dgm:pt modelId="{2E8EFDDC-45A0-5841-9E46-1330DFAF7C7F}">
      <dgm:prSet custT="1"/>
      <dgm:spPr>
        <a:solidFill>
          <a:schemeClr val="accent2"/>
        </a:solidFill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r>
            <a:rPr lang="nl-NL" sz="1400"/>
            <a:t>1 januari </a:t>
          </a:r>
          <a:r>
            <a:rPr lang="nl-NL" sz="2000"/>
            <a:t>2014</a:t>
          </a:r>
        </a:p>
      </dgm:t>
    </dgm:pt>
    <dgm:pt modelId="{DEDADCF4-CC85-7B48-B662-2267828D61DD}" type="parTrans" cxnId="{4BC55BB1-CB73-EC4B-A6B5-03127E5377E3}">
      <dgm:prSet/>
      <dgm:spPr/>
      <dgm:t>
        <a:bodyPr/>
        <a:lstStyle/>
        <a:p>
          <a:endParaRPr lang="nl-NL"/>
        </a:p>
      </dgm:t>
    </dgm:pt>
    <dgm:pt modelId="{9A5BD130-0401-574D-80F7-83AF9FADC037}" type="sibTrans" cxnId="{4BC55BB1-CB73-EC4B-A6B5-03127E5377E3}">
      <dgm:prSet/>
      <dgm:spPr/>
      <dgm:t>
        <a:bodyPr/>
        <a:lstStyle/>
        <a:p>
          <a:endParaRPr lang="nl-NL"/>
        </a:p>
      </dgm:t>
    </dgm:pt>
    <dgm:pt modelId="{88D2F77E-C988-2F4B-BB94-A68D81AD4C45}" type="pres">
      <dgm:prSet presAssocID="{7A6800D6-E92C-E24B-8A33-A60E37EB1080}" presName="Name0" presStyleCnt="0">
        <dgm:presLayoutVars>
          <dgm:dir/>
          <dgm:resizeHandles val="exact"/>
        </dgm:presLayoutVars>
      </dgm:prSet>
      <dgm:spPr/>
    </dgm:pt>
    <dgm:pt modelId="{6073E17A-D8B8-2947-9766-500FA9E20604}" type="pres">
      <dgm:prSet presAssocID="{CDD63AFB-99DB-6A48-9408-9007E4CBD622}" presName="parTxOnly" presStyleLbl="node1" presStyleIdx="0" presStyleCnt="4" custScaleX="127957">
        <dgm:presLayoutVars>
          <dgm:bulletEnabled val="1"/>
        </dgm:presLayoutVars>
      </dgm:prSet>
      <dgm:spPr/>
    </dgm:pt>
    <dgm:pt modelId="{97E00F64-7507-F047-9E4F-5792763A4CA6}" type="pres">
      <dgm:prSet presAssocID="{40937118-9FB8-2C47-845E-4FD88468AD68}" presName="parSpace" presStyleCnt="0"/>
      <dgm:spPr/>
    </dgm:pt>
    <dgm:pt modelId="{C5B8A2D8-CB49-9E43-85BC-EC1501F795D5}" type="pres">
      <dgm:prSet presAssocID="{12FFFF2F-649E-644E-AEC8-B3BECB2767DB}" presName="parTxOnly" presStyleLbl="node1" presStyleIdx="1" presStyleCnt="4" custScaleX="112636">
        <dgm:presLayoutVars>
          <dgm:bulletEnabled val="1"/>
        </dgm:presLayoutVars>
      </dgm:prSet>
      <dgm:spPr/>
    </dgm:pt>
    <dgm:pt modelId="{B24A24F7-D27A-9048-A528-71F2D199520D}" type="pres">
      <dgm:prSet presAssocID="{309ABE33-0785-D045-91CF-760173B12FF8}" presName="parSpace" presStyleCnt="0"/>
      <dgm:spPr/>
    </dgm:pt>
    <dgm:pt modelId="{866DE830-F2D5-A343-B9F7-EBD1752AF210}" type="pres">
      <dgm:prSet presAssocID="{BA72BB52-EEF6-1641-B9B5-EB3FCB058D6A}" presName="parTxOnly" presStyleLbl="node1" presStyleIdx="2" presStyleCnt="4">
        <dgm:presLayoutVars>
          <dgm:bulletEnabled val="1"/>
        </dgm:presLayoutVars>
      </dgm:prSet>
      <dgm:spPr/>
    </dgm:pt>
    <dgm:pt modelId="{2FBCCDA6-9007-5E49-A910-45CFA7E0ADD3}" type="pres">
      <dgm:prSet presAssocID="{ABDF5088-9C72-D040-9D56-B229A41E0DC9}" presName="parSpace" presStyleCnt="0"/>
      <dgm:spPr/>
    </dgm:pt>
    <dgm:pt modelId="{22E1DBAC-9A42-A945-9E4A-BB82A806F689}" type="pres">
      <dgm:prSet presAssocID="{2E8EFDDC-45A0-5841-9E46-1330DFAF7C7F}" presName="parTxOnly" presStyleLbl="node1" presStyleIdx="3" presStyleCnt="4">
        <dgm:presLayoutVars>
          <dgm:bulletEnabled val="1"/>
        </dgm:presLayoutVars>
      </dgm:prSet>
      <dgm:spPr/>
    </dgm:pt>
  </dgm:ptLst>
  <dgm:cxnLst>
    <dgm:cxn modelId="{B0A3795F-478B-174F-999D-ED0B6F814A30}" type="presOf" srcId="{CDD63AFB-99DB-6A48-9408-9007E4CBD622}" destId="{6073E17A-D8B8-2947-9766-500FA9E20604}" srcOrd="0" destOrd="0" presId="urn:microsoft.com/office/officeart/2005/8/layout/hChevron3"/>
    <dgm:cxn modelId="{557B7341-6FB9-C649-940F-FF0C4E8B9248}" srcId="{7A6800D6-E92C-E24B-8A33-A60E37EB1080}" destId="{BA72BB52-EEF6-1641-B9B5-EB3FCB058D6A}" srcOrd="2" destOrd="0" parTransId="{EEA32D96-71A4-564A-AE84-6B144D22609F}" sibTransId="{ABDF5088-9C72-D040-9D56-B229A41E0DC9}"/>
    <dgm:cxn modelId="{83598041-4AFF-F24C-ABC5-15423C4BB08B}" srcId="{7A6800D6-E92C-E24B-8A33-A60E37EB1080}" destId="{12FFFF2F-649E-644E-AEC8-B3BECB2767DB}" srcOrd="1" destOrd="0" parTransId="{354FD52D-9C8E-3946-A889-872BBAF342C1}" sibTransId="{309ABE33-0785-D045-91CF-760173B12FF8}"/>
    <dgm:cxn modelId="{2C66136E-9EEB-844C-B00E-27D6550251F3}" type="presOf" srcId="{7A6800D6-E92C-E24B-8A33-A60E37EB1080}" destId="{88D2F77E-C988-2F4B-BB94-A68D81AD4C45}" srcOrd="0" destOrd="0" presId="urn:microsoft.com/office/officeart/2005/8/layout/hChevron3"/>
    <dgm:cxn modelId="{03DEC373-1FC9-DC49-8232-A83A4A309796}" type="presOf" srcId="{BA72BB52-EEF6-1641-B9B5-EB3FCB058D6A}" destId="{866DE830-F2D5-A343-B9F7-EBD1752AF210}" srcOrd="0" destOrd="0" presId="urn:microsoft.com/office/officeart/2005/8/layout/hChevron3"/>
    <dgm:cxn modelId="{3BACEA93-A984-AD49-B33D-3547A4AAA7AA}" srcId="{7A6800D6-E92C-E24B-8A33-A60E37EB1080}" destId="{CDD63AFB-99DB-6A48-9408-9007E4CBD622}" srcOrd="0" destOrd="0" parTransId="{6E6021D1-A405-2641-9A00-BF2EA80D7123}" sibTransId="{40937118-9FB8-2C47-845E-4FD88468AD68}"/>
    <dgm:cxn modelId="{4BC55BB1-CB73-EC4B-A6B5-03127E5377E3}" srcId="{7A6800D6-E92C-E24B-8A33-A60E37EB1080}" destId="{2E8EFDDC-45A0-5841-9E46-1330DFAF7C7F}" srcOrd="3" destOrd="0" parTransId="{DEDADCF4-CC85-7B48-B662-2267828D61DD}" sibTransId="{9A5BD130-0401-574D-80F7-83AF9FADC037}"/>
    <dgm:cxn modelId="{A98122BC-7144-6F40-8549-B9A8EBB97318}" type="presOf" srcId="{12FFFF2F-649E-644E-AEC8-B3BECB2767DB}" destId="{C5B8A2D8-CB49-9E43-85BC-EC1501F795D5}" srcOrd="0" destOrd="0" presId="urn:microsoft.com/office/officeart/2005/8/layout/hChevron3"/>
    <dgm:cxn modelId="{620572CC-F104-7944-AFE6-9311558DF7D8}" type="presOf" srcId="{2E8EFDDC-45A0-5841-9E46-1330DFAF7C7F}" destId="{22E1DBAC-9A42-A945-9E4A-BB82A806F689}" srcOrd="0" destOrd="0" presId="urn:microsoft.com/office/officeart/2005/8/layout/hChevron3"/>
    <dgm:cxn modelId="{B947755B-601B-9848-A5F4-A809AB74114D}" type="presParOf" srcId="{88D2F77E-C988-2F4B-BB94-A68D81AD4C45}" destId="{6073E17A-D8B8-2947-9766-500FA9E20604}" srcOrd="0" destOrd="0" presId="urn:microsoft.com/office/officeart/2005/8/layout/hChevron3"/>
    <dgm:cxn modelId="{E7780A23-6081-6140-9BB5-9E38FD03913E}" type="presParOf" srcId="{88D2F77E-C988-2F4B-BB94-A68D81AD4C45}" destId="{97E00F64-7507-F047-9E4F-5792763A4CA6}" srcOrd="1" destOrd="0" presId="urn:microsoft.com/office/officeart/2005/8/layout/hChevron3"/>
    <dgm:cxn modelId="{0D6C4900-AFF0-7C42-8C2F-0AD03B4AD655}" type="presParOf" srcId="{88D2F77E-C988-2F4B-BB94-A68D81AD4C45}" destId="{C5B8A2D8-CB49-9E43-85BC-EC1501F795D5}" srcOrd="2" destOrd="0" presId="urn:microsoft.com/office/officeart/2005/8/layout/hChevron3"/>
    <dgm:cxn modelId="{4B4AC43D-1FD6-1B4D-B83A-A7695D6551C6}" type="presParOf" srcId="{88D2F77E-C988-2F4B-BB94-A68D81AD4C45}" destId="{B24A24F7-D27A-9048-A528-71F2D199520D}" srcOrd="3" destOrd="0" presId="urn:microsoft.com/office/officeart/2005/8/layout/hChevron3"/>
    <dgm:cxn modelId="{3B064A83-E025-7149-8E7D-3E64AA83AC52}" type="presParOf" srcId="{88D2F77E-C988-2F4B-BB94-A68D81AD4C45}" destId="{866DE830-F2D5-A343-B9F7-EBD1752AF210}" srcOrd="4" destOrd="0" presId="urn:microsoft.com/office/officeart/2005/8/layout/hChevron3"/>
    <dgm:cxn modelId="{6316FBFF-5720-A348-B563-BAD789DEE75B}" type="presParOf" srcId="{88D2F77E-C988-2F4B-BB94-A68D81AD4C45}" destId="{2FBCCDA6-9007-5E49-A910-45CFA7E0ADD3}" srcOrd="5" destOrd="0" presId="urn:microsoft.com/office/officeart/2005/8/layout/hChevron3"/>
    <dgm:cxn modelId="{F72BC489-EC1A-A748-B47E-A82334161B81}" type="presParOf" srcId="{88D2F77E-C988-2F4B-BB94-A68D81AD4C45}" destId="{22E1DBAC-9A42-A945-9E4A-BB82A806F689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73E17A-D8B8-2947-9766-500FA9E20604}">
      <dsp:nvSpPr>
        <dsp:cNvPr id="0" name=""/>
        <dsp:cNvSpPr/>
      </dsp:nvSpPr>
      <dsp:spPr>
        <a:xfrm>
          <a:off x="1032" y="0"/>
          <a:ext cx="3470101" cy="54911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4008" rIns="32004" bIns="6400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kern="1200">
              <a:sym typeface="Wingdings" panose="05000000000000000000" pitchFamily="2" charset="2"/>
            </a:rPr>
            <a:t>“jaar” </a:t>
          </a:r>
          <a:r>
            <a:rPr lang="nl-BE" sz="1300" kern="1200">
              <a:sym typeface="Wingdings" panose="05000000000000000000" pitchFamily="2" charset="2"/>
            </a:rPr>
            <a:t>van de afgeleverde</a:t>
          </a:r>
          <a:br>
            <a:rPr lang="nl-BE" sz="1300" kern="1200">
              <a:sym typeface="Wingdings" panose="05000000000000000000" pitchFamily="2" charset="2"/>
            </a:rPr>
          </a:br>
          <a:r>
            <a:rPr lang="nl-BE" sz="1300" kern="1200">
              <a:sym typeface="Wingdings" panose="05000000000000000000" pitchFamily="2" charset="2"/>
            </a:rPr>
            <a:t>bouwvergunning van een woning</a:t>
          </a:r>
          <a:endParaRPr lang="nl-NL" sz="1300" kern="1200"/>
        </a:p>
      </dsp:txBody>
      <dsp:txXfrm>
        <a:off x="1032" y="0"/>
        <a:ext cx="3332823" cy="549112"/>
      </dsp:txXfrm>
    </dsp:sp>
    <dsp:sp modelId="{C5B8A2D8-CB49-9E43-85BC-EC1501F795D5}">
      <dsp:nvSpPr>
        <dsp:cNvPr id="0" name=""/>
        <dsp:cNvSpPr/>
      </dsp:nvSpPr>
      <dsp:spPr>
        <a:xfrm>
          <a:off x="2928748" y="0"/>
          <a:ext cx="3054606" cy="549112"/>
        </a:xfrm>
        <a:prstGeom prst="chevron">
          <a:avLst/>
        </a:prstGeom>
        <a:solidFill>
          <a:schemeClr val="accent1"/>
        </a:solidFill>
        <a:ln>
          <a:solidFill>
            <a:schemeClr val="lt1">
              <a:hueOff val="0"/>
              <a:satOff val="0"/>
              <a:lumOff val="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7 september </a:t>
          </a:r>
          <a:r>
            <a:rPr lang="nl-NL" sz="2000" kern="1200"/>
            <a:t>1999</a:t>
          </a:r>
        </a:p>
      </dsp:txBody>
      <dsp:txXfrm>
        <a:off x="3203304" y="0"/>
        <a:ext cx="2505494" cy="549112"/>
      </dsp:txXfrm>
    </dsp:sp>
    <dsp:sp modelId="{866DE830-F2D5-A343-B9F7-EBD1752AF210}">
      <dsp:nvSpPr>
        <dsp:cNvPr id="0" name=""/>
        <dsp:cNvSpPr/>
      </dsp:nvSpPr>
      <dsp:spPr>
        <a:xfrm>
          <a:off x="5440969" y="0"/>
          <a:ext cx="2711927" cy="54911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1 februari </a:t>
          </a:r>
          <a:r>
            <a:rPr lang="nl-NL" sz="2000" kern="1200"/>
            <a:t>2005</a:t>
          </a:r>
        </a:p>
      </dsp:txBody>
      <dsp:txXfrm>
        <a:off x="5715525" y="0"/>
        <a:ext cx="2162815" cy="549112"/>
      </dsp:txXfrm>
    </dsp:sp>
    <dsp:sp modelId="{22E1DBAC-9A42-A945-9E4A-BB82A806F689}">
      <dsp:nvSpPr>
        <dsp:cNvPr id="0" name=""/>
        <dsp:cNvSpPr/>
      </dsp:nvSpPr>
      <dsp:spPr>
        <a:xfrm>
          <a:off x="7610511" y="0"/>
          <a:ext cx="2711927" cy="549112"/>
        </a:xfrm>
        <a:prstGeom prst="chevron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1 januari </a:t>
          </a:r>
          <a:r>
            <a:rPr lang="nl-NL" sz="2000" kern="1200"/>
            <a:t>2014</a:t>
          </a:r>
        </a:p>
      </dsp:txBody>
      <dsp:txXfrm>
        <a:off x="7885067" y="0"/>
        <a:ext cx="2162815" cy="5491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F9F5DCE4-5A9A-444D-845F-CA55C1C8D312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4796" tIns="47398" rIns="94796" bIns="47398" rtlCol="0"/>
          <a:lstStyle/>
          <a:p>
            <a:r>
              <a:rPr lang="nl-NL"/>
              <a:t>Tekststijl van het model bewerken
Tweede niveau
Derde niveau
Vierde niveau
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C5198539-5B1E-9140-9978-1DA08A36355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194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quafin.be/nl-be/wat-doen-we/gemengd-rioleringsstelsel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98539-5B1E-9140-9978-1DA08A36355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150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98539-5B1E-9140-9978-1DA08A36355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081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Een overstort is een opening in een </a:t>
            </a:r>
            <a:r>
              <a:rPr lang="nl-NL" u="sng">
                <a:hlinkClick r:id="rId3" tooltip="gemengd rioleringsstelsel"/>
              </a:rPr>
              <a:t>gemengd rioleringsstelsel</a:t>
            </a:r>
            <a:r>
              <a:rPr lang="nl-NL"/>
              <a:t> waarlangs, bij hevige en langdurige regen, het overtollige afval- en regenwater wordt afgevoerd om wateroverlast te voorkomen</a:t>
            </a:r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7AC7E8-6C80-44FA-AB1F-53EAF261464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027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98539-5B1E-9140-9978-1DA08A36355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732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98539-5B1E-9140-9978-1DA08A36355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353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98539-5B1E-9140-9978-1DA08A36355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123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/>
              <a:t>Foto vervangen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98539-5B1E-9140-9978-1DA08A36355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405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BE" altLang="nl-BE">
              <a:latin typeface="Arial" panose="020B0604020202020204" pitchFamily="34" charset="0"/>
            </a:endParaRPr>
          </a:p>
        </p:txBody>
      </p:sp>
      <p:sp>
        <p:nvSpPr>
          <p:cNvPr id="64516" name="Tijdelijke aanduiding voor datum 3"/>
          <p:cNvSpPr>
            <a:spLocks noGrp="1"/>
          </p:cNvSpPr>
          <p:nvPr>
            <p:ph type="dt" sz="quarter" idx="1"/>
          </p:nvPr>
        </p:nvSpPr>
        <p:spPr>
          <a:xfrm>
            <a:off x="0" y="9727220"/>
            <a:ext cx="1260880" cy="51230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70216" indent="-296237">
              <a:defRPr sz="1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84948" indent="-236990">
              <a:defRPr sz="15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58927" indent="-236990">
              <a:defRPr sz="15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132907" indent="-236990">
              <a:defRPr sz="15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606886" indent="-23699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3080865" indent="-23699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554844" indent="-23699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4028824" indent="-23699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defTabSz="947958"/>
            <a:fld id="{D802A61B-4C98-418B-9D41-2C8FB94EBA4F}" type="datetime1">
              <a:rPr lang="en-US" altLang="nl-BE" sz="700">
                <a:latin typeface="Arial" panose="020B0604020202020204" pitchFamily="34" charset="0"/>
              </a:rPr>
              <a:pPr defTabSz="947958"/>
              <a:t>9/10/2026</a:t>
            </a:fld>
            <a:endParaRPr lang="en-US" altLang="nl-BE" sz="700">
              <a:latin typeface="Arial" panose="020B0604020202020204" pitchFamily="34" charset="0"/>
            </a:endParaRPr>
          </a:p>
        </p:txBody>
      </p:sp>
      <p:sp>
        <p:nvSpPr>
          <p:cNvPr id="64517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5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70216" indent="-296237">
              <a:defRPr sz="1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84948" indent="-236990">
              <a:defRPr sz="15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58927" indent="-236990">
              <a:defRPr sz="15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132907" indent="-236990">
              <a:defRPr sz="15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606886" indent="-23699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3080865" indent="-23699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554844" indent="-23699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4028824" indent="-23699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EBB66FD-F463-40C4-8F6B-3A169BDC9684}" type="slidenum">
              <a:rPr lang="en-US" altLang="nl-BE" sz="700">
                <a:latin typeface="Arial" panose="020B0604020202020204" pitchFamily="34" charset="0"/>
              </a:rPr>
              <a:pPr/>
              <a:t>15</a:t>
            </a:fld>
            <a:endParaRPr lang="en-US" altLang="nl-BE" sz="7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764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7958">
              <a:defRPr/>
            </a:pPr>
            <a:fld id="{C5198539-5B1E-9140-9978-1DA08A363559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47958">
                <a:defRPr/>
              </a:pPr>
              <a:t>18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63446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98539-5B1E-9140-9978-1DA08A36355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741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98539-5B1E-9140-9978-1DA08A363559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1493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98539-5B1E-9140-9978-1DA08A363559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8086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98539-5B1E-9140-9978-1DA08A363559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8225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98539-5B1E-9140-9978-1DA08A363559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1468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98539-5B1E-9140-9978-1DA08A363559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8225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98539-5B1E-9140-9978-1DA08A363559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1468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98539-5B1E-9140-9978-1DA08A363559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8190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98539-5B1E-9140-9978-1DA08A363559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624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958">
              <a:defRPr/>
            </a:pPr>
            <a:r>
              <a:rPr lang="nl-NL" altLang="nl-BE">
                <a:solidFill>
                  <a:srgbClr val="FF0000"/>
                </a:solidFill>
                <a:highlight>
                  <a:srgbClr val="FFFF00"/>
                </a:highlight>
              </a:rPr>
              <a:t>afkoppeling@fluvius.be</a:t>
            </a:r>
          </a:p>
          <a:p>
            <a:r>
              <a:rPr lang="nl-BE" err="1"/>
              <a:t>Mail-adres</a:t>
            </a:r>
            <a:r>
              <a:rPr lang="nl-BE"/>
              <a:t> aanpassen 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98539-5B1E-9140-9978-1DA08A363559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413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39015-5E7D-48E3-9467-DFC97750D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01437BB-EFA5-8E9F-6476-90D9A9C7C3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6E64437-4081-F269-F2B3-1F481F40D5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7D95835-CB3A-AD10-AE93-BFF744267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98539-5B1E-9140-9978-1DA08A363559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687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8302C-8F5B-46E5-931C-0313A8978500}" type="slidenum">
              <a:rPr lang="nl-BE" smtClean="0"/>
              <a:t>35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205419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E7631-AF7C-96E5-021B-DE0300359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9EEA051-28DC-F3C0-8D0F-F0ECC4E001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99413CE-2AAE-7DBA-B276-979B4F14F2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5F977DB-253F-C5AE-1932-0C2B7E9CD0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198539-5B1E-9140-9978-1DA08A363559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689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cherm met bas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A126839E-5817-2049-98D8-44B23D2919B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000" y="-8342"/>
            <a:ext cx="7620000" cy="6866342"/>
          </a:xfrm>
          <a:solidFill>
            <a:schemeClr val="bg1">
              <a:lumMod val="95000"/>
            </a:schemeClr>
          </a:solidFill>
        </p:spPr>
        <p:txBody>
          <a:bodyPr lIns="3960000" tIns="864000" rIns="288000">
            <a:normAutofit/>
          </a:bodyPr>
          <a:lstStyle>
            <a:lvl1pPr marL="0" indent="0" algn="r">
              <a:buNone/>
              <a:defRPr sz="1800"/>
            </a:lvl1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3732CAA9-DA9F-894E-BE79-09AE83D416B5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5035200" y="5161290"/>
            <a:ext cx="7156800" cy="13824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/>
              <a:t>       </a:t>
            </a: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C25ABE8E-F6EA-5240-BDFB-515939E5C99A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 bwMode="invGray">
          <a:xfrm>
            <a:off x="-1" y="-7988"/>
            <a:ext cx="8193742" cy="6865988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/>
              <a:t>       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6D1061-64E9-5540-9CFA-24FFAF166A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5474" y="666708"/>
            <a:ext cx="6268803" cy="1435361"/>
          </a:xfrm>
        </p:spPr>
        <p:txBody>
          <a:bodyPr anchor="t">
            <a:noAutofit/>
          </a:bodyPr>
          <a:lstStyle>
            <a:lvl1pPr algn="l"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55F344D-93E1-7C42-B2E1-C47F1A3BE1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5474" y="2413357"/>
            <a:ext cx="6268803" cy="69770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B2D2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Ondertitel, naam (optioneel)</a:t>
            </a:r>
            <a:endParaRPr lang="en-GB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19BBA377-9809-F54D-A108-1CC9B94842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5474" y="3429000"/>
            <a:ext cx="4576762" cy="10271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l-NL"/>
              <a:t>Datum</a:t>
            </a:r>
          </a:p>
          <a:p>
            <a:r>
              <a:rPr lang="nl-NL"/>
              <a:t>
</a:t>
            </a:r>
            <a:endParaRPr lang="en-GB"/>
          </a:p>
        </p:txBody>
      </p:sp>
      <p:sp>
        <p:nvSpPr>
          <p:cNvPr id="26" name="Tijdelijke aanduiding voor tekst 22">
            <a:extLst>
              <a:ext uri="{FF2B5EF4-FFF2-40B4-BE49-F238E27FC236}">
                <a16:creationId xmlns:a16="http://schemas.microsoft.com/office/drawing/2014/main" id="{1DAE7926-EA7F-6242-954A-39B55F6597E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05119" y="5658454"/>
            <a:ext cx="2196000" cy="850399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 sz="800"/>
              <a:t>          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71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cherm zonder bas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A126839E-5817-2049-98D8-44B23D2919B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000" y="0"/>
            <a:ext cx="7620000" cy="6869113"/>
          </a:xfrm>
          <a:solidFill>
            <a:schemeClr val="bg1">
              <a:lumMod val="95000"/>
            </a:schemeClr>
          </a:solidFill>
        </p:spPr>
        <p:txBody>
          <a:bodyPr lIns="3960000" tIns="864000" rIns="288000">
            <a:normAutofit/>
          </a:bodyPr>
          <a:lstStyle>
            <a:lvl1pPr marL="0" indent="0" algn="r">
              <a:buNone/>
              <a:defRPr sz="1800"/>
            </a:lvl1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3732CAA9-DA9F-894E-BE79-09AE83D416B5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5035200" y="5161290"/>
            <a:ext cx="7156800" cy="13824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/>
              <a:t>       </a:t>
            </a: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C25ABE8E-F6EA-5240-BDFB-515939E5C99A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 bwMode="invGray">
          <a:xfrm>
            <a:off x="-1" y="0"/>
            <a:ext cx="8193742" cy="6869468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/>
              <a:t>       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6D1061-64E9-5540-9CFA-24FFAF166A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5474" y="666708"/>
            <a:ext cx="6268803" cy="1435361"/>
          </a:xfrm>
        </p:spPr>
        <p:txBody>
          <a:bodyPr anchor="t">
            <a:noAutofit/>
          </a:bodyPr>
          <a:lstStyle>
            <a:lvl1pPr algn="l"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55F344D-93E1-7C42-B2E1-C47F1A3BE1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5474" y="2413357"/>
            <a:ext cx="6268803" cy="697705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B2D2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Ondertitel, naam (optioneel)</a:t>
            </a:r>
            <a:endParaRPr lang="en-GB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19BBA377-9809-F54D-A108-1CC9B94842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5473" y="3429001"/>
            <a:ext cx="6268803" cy="52785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nl-NL"/>
              <a:t>Datum</a:t>
            </a:r>
          </a:p>
          <a:p>
            <a:r>
              <a:rPr lang="nl-NL"/>
              <a:t>
</a:t>
            </a:r>
            <a:endParaRPr lang="en-GB"/>
          </a:p>
        </p:txBody>
      </p:sp>
      <p:sp>
        <p:nvSpPr>
          <p:cNvPr id="14" name="Tijdelijke aanduiding voor tekst 4">
            <a:extLst>
              <a:ext uri="{FF2B5EF4-FFF2-40B4-BE49-F238E27FC236}">
                <a16:creationId xmlns:a16="http://schemas.microsoft.com/office/drawing/2014/main" id="{7BFE2793-A1FB-9A41-853A-EF3C9C5624CF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705119" y="5669142"/>
            <a:ext cx="2203559" cy="722376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63472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A126839E-5817-2049-98D8-44B23D2919B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000" y="0"/>
            <a:ext cx="7620000" cy="6869113"/>
          </a:xfrm>
          <a:solidFill>
            <a:schemeClr val="bg1">
              <a:lumMod val="95000"/>
            </a:schemeClr>
          </a:solidFill>
        </p:spPr>
        <p:txBody>
          <a:bodyPr lIns="3960000" tIns="864000" rIns="288000">
            <a:normAutofit/>
          </a:bodyPr>
          <a:lstStyle>
            <a:lvl1pPr marL="0" indent="0" algn="r">
              <a:buNone/>
              <a:defRPr sz="1800"/>
            </a:lvl1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C25ABE8E-F6EA-5240-BDFB-515939E5C99A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-1" y="0"/>
            <a:ext cx="8193742" cy="6869468"/>
          </a:xfrm>
          <a:blipFill dpi="0"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GB"/>
              <a:t>       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6D1061-64E9-5540-9CFA-24FFAF166A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652" y="650104"/>
            <a:ext cx="6268803" cy="713183"/>
          </a:xfrm>
        </p:spPr>
        <p:txBody>
          <a:bodyPr anchor="t">
            <a:noAutofit/>
          </a:bodyPr>
          <a:lstStyle>
            <a:lvl1pPr algn="l">
              <a:defRPr sz="4000" b="1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nl-NL"/>
              <a:t>Inhoud</a:t>
            </a:r>
            <a:endParaRPr lang="en-GB"/>
          </a:p>
        </p:txBody>
      </p:sp>
      <p:sp>
        <p:nvSpPr>
          <p:cNvPr id="11" name="Tijdelijke aanduiding voor tekst 4">
            <a:extLst>
              <a:ext uri="{FF2B5EF4-FFF2-40B4-BE49-F238E27FC236}">
                <a16:creationId xmlns:a16="http://schemas.microsoft.com/office/drawing/2014/main" id="{FE21983F-CAEF-9747-927F-96EBA315E420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705118" y="6235054"/>
            <a:ext cx="1155600" cy="378832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    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7C2D115D-BC8E-AA42-97DB-F587B6416E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5243" y="1800269"/>
            <a:ext cx="5762182" cy="267197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tabLst>
                <a:tab pos="428625" algn="l"/>
              </a:tabLst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nl-NL"/>
              <a:t>#1	Hoofdstuktitel</a:t>
            </a:r>
          </a:p>
          <a:p>
            <a:r>
              <a:rPr lang="nl-NL"/>
              <a:t>#2	Hoofdstuktitel</a:t>
            </a:r>
          </a:p>
          <a:p>
            <a:r>
              <a:rPr lang="nl-NL"/>
              <a:t>#3	Hoofdstuktitel</a:t>
            </a:r>
          </a:p>
          <a:p>
            <a:r>
              <a:rPr lang="nl-NL"/>
              <a:t>#4	Hoofdstuktitel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69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scherm - 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afbeelding 24">
            <a:extLst>
              <a:ext uri="{FF2B5EF4-FFF2-40B4-BE49-F238E27FC236}">
                <a16:creationId xmlns:a16="http://schemas.microsoft.com/office/drawing/2014/main" id="{E0D8DE75-3493-A642-AA16-75410114C62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000" y="0"/>
            <a:ext cx="7620000" cy="6869113"/>
          </a:xfrm>
          <a:solidFill>
            <a:schemeClr val="bg1">
              <a:lumMod val="95000"/>
            </a:schemeClr>
          </a:solidFill>
        </p:spPr>
        <p:txBody>
          <a:bodyPr lIns="3600000" tIns="2880000" rIns="288000">
            <a:normAutofit/>
          </a:bodyPr>
          <a:lstStyle>
            <a:lvl1pPr marL="0" indent="0" algn="r">
              <a:buNone/>
              <a:defRPr sz="1800"/>
            </a:lvl1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0932080-C2AB-E64B-B208-5F2BF0F8A2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" y="0"/>
            <a:ext cx="9499387" cy="6858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/>
              <a:t>   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E90E49B-E28F-E04A-952A-60081EC69C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993" y="714250"/>
            <a:ext cx="5961687" cy="1672402"/>
          </a:xfrm>
        </p:spPr>
        <p:txBody>
          <a:bodyPr anchor="t">
            <a:noAutofit/>
          </a:bodyPr>
          <a:lstStyle>
            <a:lvl1pPr marL="15875" indent="-15875">
              <a:tabLst/>
              <a:defRPr sz="4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# 1 Hoofdstuktitel</a:t>
            </a:r>
            <a:br>
              <a:rPr lang="nl-NL"/>
            </a:br>
            <a:endParaRPr lang="en-GB"/>
          </a:p>
        </p:txBody>
      </p:sp>
      <p:sp>
        <p:nvSpPr>
          <p:cNvPr id="6" name="Tijdelijke aanduiding voor tekst 4">
            <a:extLst>
              <a:ext uri="{FF2B5EF4-FFF2-40B4-BE49-F238E27FC236}">
                <a16:creationId xmlns:a16="http://schemas.microsoft.com/office/drawing/2014/main" id="{E3009A38-6C62-4FD3-A410-9865B56B4CCC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705118" y="6235054"/>
            <a:ext cx="1155600" cy="378832"/>
          </a:xfr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27180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scherm met hoofdstukonderdelen - 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afbeelding 24">
            <a:extLst>
              <a:ext uri="{FF2B5EF4-FFF2-40B4-BE49-F238E27FC236}">
                <a16:creationId xmlns:a16="http://schemas.microsoft.com/office/drawing/2014/main" id="{E0D8DE75-3493-A642-AA16-75410114C62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000" y="0"/>
            <a:ext cx="7620000" cy="6869113"/>
          </a:xfrm>
          <a:solidFill>
            <a:schemeClr val="bg1">
              <a:lumMod val="95000"/>
            </a:schemeClr>
          </a:solidFill>
        </p:spPr>
        <p:txBody>
          <a:bodyPr lIns="3600000" tIns="2880000" rIns="288000">
            <a:normAutofit/>
          </a:bodyPr>
          <a:lstStyle>
            <a:lvl1pPr marL="0" indent="0" algn="r">
              <a:buNone/>
              <a:defRPr sz="1800"/>
            </a:lvl1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0932080-C2AB-E64B-B208-5F2BF0F8A2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" y="0"/>
            <a:ext cx="9499387" cy="6858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/>
              <a:t>   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E90E49B-E28F-E04A-952A-60081EC69C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993" y="714250"/>
            <a:ext cx="5961687" cy="1672402"/>
          </a:xfrm>
        </p:spPr>
        <p:txBody>
          <a:bodyPr anchor="t">
            <a:noAutofit/>
          </a:bodyPr>
          <a:lstStyle>
            <a:lvl1pPr marL="15875" indent="-15875">
              <a:tabLst/>
              <a:defRPr sz="4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# 1 Hoofdstuktitel</a:t>
            </a:r>
            <a:br>
              <a:rPr lang="nl-NL"/>
            </a:br>
            <a:endParaRPr lang="en-GB"/>
          </a:p>
        </p:txBody>
      </p:sp>
      <p:sp>
        <p:nvSpPr>
          <p:cNvPr id="12" name="Tijdelijke aanduiding voor tekst 4">
            <a:extLst>
              <a:ext uri="{FF2B5EF4-FFF2-40B4-BE49-F238E27FC236}">
                <a16:creationId xmlns:a16="http://schemas.microsoft.com/office/drawing/2014/main" id="{C8BD1D58-A58E-F741-90CA-57DE8A0A76B8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705118" y="6235054"/>
            <a:ext cx="1155600" cy="378832"/>
          </a:xfr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    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51887647-F35D-7948-9E6B-804459F27C8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1993" y="2738022"/>
            <a:ext cx="5745556" cy="2370288"/>
          </a:xfrm>
        </p:spPr>
        <p:txBody>
          <a:bodyPr>
            <a:noAutofit/>
          </a:bodyPr>
          <a:lstStyle>
            <a:lvl1pPr>
              <a:spcBef>
                <a:spcPts val="200"/>
              </a:spcBef>
              <a:spcAft>
                <a:spcPts val="200"/>
              </a:spcAft>
              <a:defRPr sz="2100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Hoofdstukonderdeel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scherm -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afbeelding 24">
            <a:extLst>
              <a:ext uri="{FF2B5EF4-FFF2-40B4-BE49-F238E27FC236}">
                <a16:creationId xmlns:a16="http://schemas.microsoft.com/office/drawing/2014/main" id="{E0D8DE75-3493-A642-AA16-75410114C62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000" y="0"/>
            <a:ext cx="7620000" cy="6869113"/>
          </a:xfrm>
          <a:solidFill>
            <a:schemeClr val="bg1">
              <a:lumMod val="95000"/>
            </a:schemeClr>
          </a:solidFill>
        </p:spPr>
        <p:txBody>
          <a:bodyPr lIns="3600000" tIns="2880000" rIns="288000">
            <a:normAutofit/>
          </a:bodyPr>
          <a:lstStyle>
            <a:lvl1pPr marL="0" indent="0" algn="r">
              <a:buNone/>
              <a:defRPr sz="1800"/>
            </a:lvl1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0932080-C2AB-E64B-B208-5F2BF0F8A2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invGray">
          <a:xfrm>
            <a:off x="-2" y="0"/>
            <a:ext cx="9499387" cy="6858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/>
              <a:t>   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E90E49B-E28F-E04A-952A-60081EC69C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993" y="714250"/>
            <a:ext cx="5961687" cy="1672402"/>
          </a:xfrm>
        </p:spPr>
        <p:txBody>
          <a:bodyPr anchor="t">
            <a:noAutofit/>
          </a:bodyPr>
          <a:lstStyle>
            <a:lvl1pPr marL="15875" indent="-15875">
              <a:tabLst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nl-NL"/>
              <a:t># 1 Hoofdstuktitel</a:t>
            </a:r>
            <a:br>
              <a:rPr lang="nl-NL"/>
            </a:br>
            <a:endParaRPr lang="en-GB"/>
          </a:p>
        </p:txBody>
      </p:sp>
      <p:sp>
        <p:nvSpPr>
          <p:cNvPr id="12" name="Tijdelijke aanduiding voor tekst 4">
            <a:extLst>
              <a:ext uri="{FF2B5EF4-FFF2-40B4-BE49-F238E27FC236}">
                <a16:creationId xmlns:a16="http://schemas.microsoft.com/office/drawing/2014/main" id="{C8BD1D58-A58E-F741-90CA-57DE8A0A76B8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705118" y="6235054"/>
            <a:ext cx="1155600" cy="378832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95951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scherm met hoofdstukonderdelen -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afbeelding 24">
            <a:extLst>
              <a:ext uri="{FF2B5EF4-FFF2-40B4-BE49-F238E27FC236}">
                <a16:creationId xmlns:a16="http://schemas.microsoft.com/office/drawing/2014/main" id="{E0D8DE75-3493-A642-AA16-75410114C62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000" y="0"/>
            <a:ext cx="7620000" cy="6869113"/>
          </a:xfrm>
          <a:solidFill>
            <a:schemeClr val="bg1">
              <a:lumMod val="95000"/>
            </a:schemeClr>
          </a:solidFill>
        </p:spPr>
        <p:txBody>
          <a:bodyPr lIns="3600000" tIns="2880000" rIns="288000">
            <a:normAutofit/>
          </a:bodyPr>
          <a:lstStyle>
            <a:lvl1pPr marL="0" indent="0" algn="r">
              <a:buNone/>
              <a:defRPr sz="1800"/>
            </a:lvl1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0932080-C2AB-E64B-B208-5F2BF0F8A2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invGray">
          <a:xfrm>
            <a:off x="-2" y="0"/>
            <a:ext cx="9499387" cy="6858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/>
              <a:t>   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E90E49B-E28F-E04A-952A-60081EC69C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993" y="714250"/>
            <a:ext cx="5961687" cy="1672402"/>
          </a:xfrm>
        </p:spPr>
        <p:txBody>
          <a:bodyPr anchor="t">
            <a:noAutofit/>
          </a:bodyPr>
          <a:lstStyle>
            <a:lvl1pPr marL="15875" indent="-15875">
              <a:tabLst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nl-NL"/>
              <a:t># 1 Hoofdstuktitel</a:t>
            </a:r>
            <a:br>
              <a:rPr lang="nl-NL"/>
            </a:br>
            <a:endParaRPr lang="en-GB"/>
          </a:p>
        </p:txBody>
      </p:sp>
      <p:sp>
        <p:nvSpPr>
          <p:cNvPr id="12" name="Tijdelijke aanduiding voor tekst 4">
            <a:extLst>
              <a:ext uri="{FF2B5EF4-FFF2-40B4-BE49-F238E27FC236}">
                <a16:creationId xmlns:a16="http://schemas.microsoft.com/office/drawing/2014/main" id="{C8BD1D58-A58E-F741-90CA-57DE8A0A76B8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705118" y="6235054"/>
            <a:ext cx="1155600" cy="378832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    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51887647-F35D-7948-9E6B-804459F27C8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1993" y="2738022"/>
            <a:ext cx="5745556" cy="2370288"/>
          </a:xfrm>
        </p:spPr>
        <p:txBody>
          <a:bodyPr>
            <a:noAutofit/>
          </a:bodyPr>
          <a:lstStyle>
            <a:lvl1pPr>
              <a:spcBef>
                <a:spcPts val="200"/>
              </a:spcBef>
              <a:spcAft>
                <a:spcPts val="200"/>
              </a:spcAft>
              <a:defRPr sz="2100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Hoofdstukonderdeel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6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scherm -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afbeelding 24">
            <a:extLst>
              <a:ext uri="{FF2B5EF4-FFF2-40B4-BE49-F238E27FC236}">
                <a16:creationId xmlns:a16="http://schemas.microsoft.com/office/drawing/2014/main" id="{E0D8DE75-3493-A642-AA16-75410114C62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000" y="0"/>
            <a:ext cx="7620000" cy="6869113"/>
          </a:xfrm>
          <a:solidFill>
            <a:schemeClr val="bg1">
              <a:lumMod val="95000"/>
            </a:schemeClr>
          </a:solidFill>
        </p:spPr>
        <p:txBody>
          <a:bodyPr lIns="3600000" tIns="2880000" rIns="288000">
            <a:normAutofit/>
          </a:bodyPr>
          <a:lstStyle>
            <a:lvl1pPr marL="0" indent="0" algn="r">
              <a:buNone/>
              <a:defRPr sz="1800"/>
            </a:lvl1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0932080-C2AB-E64B-B208-5F2BF0F8A2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" y="11113"/>
            <a:ext cx="9499387" cy="6858000"/>
          </a:xfrm>
          <a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/>
              <a:t>   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E90E49B-E28F-E04A-952A-60081EC69C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993" y="714250"/>
            <a:ext cx="5961687" cy="1672402"/>
          </a:xfrm>
        </p:spPr>
        <p:txBody>
          <a:bodyPr anchor="t">
            <a:noAutofit/>
          </a:bodyPr>
          <a:lstStyle>
            <a:lvl1pPr marL="15875" indent="-15875">
              <a:tabLst/>
              <a:defRPr sz="4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# 1 Hoofdstuktitel</a:t>
            </a:r>
            <a:br>
              <a:rPr lang="nl-NL"/>
            </a:br>
            <a:endParaRPr lang="en-GB"/>
          </a:p>
        </p:txBody>
      </p:sp>
      <p:sp>
        <p:nvSpPr>
          <p:cNvPr id="6" name="Tijdelijke aanduiding voor tekst 4">
            <a:extLst>
              <a:ext uri="{FF2B5EF4-FFF2-40B4-BE49-F238E27FC236}">
                <a16:creationId xmlns:a16="http://schemas.microsoft.com/office/drawing/2014/main" id="{347519C6-65A0-4675-B7C4-940D94F0FA57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705118" y="6235054"/>
            <a:ext cx="1155600" cy="378832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84267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scherm met hoofdstukonderdelen -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afbeelding 24">
            <a:extLst>
              <a:ext uri="{FF2B5EF4-FFF2-40B4-BE49-F238E27FC236}">
                <a16:creationId xmlns:a16="http://schemas.microsoft.com/office/drawing/2014/main" id="{E0D8DE75-3493-A642-AA16-75410114C62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000" y="0"/>
            <a:ext cx="7620000" cy="6869113"/>
          </a:xfrm>
          <a:solidFill>
            <a:schemeClr val="bg1">
              <a:lumMod val="95000"/>
            </a:schemeClr>
          </a:solidFill>
        </p:spPr>
        <p:txBody>
          <a:bodyPr lIns="3600000" tIns="2880000" rIns="288000">
            <a:normAutofit/>
          </a:bodyPr>
          <a:lstStyle>
            <a:lvl1pPr marL="0" indent="0" algn="r">
              <a:buNone/>
              <a:defRPr sz="1800"/>
            </a:lvl1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0932080-C2AB-E64B-B208-5F2BF0F8A2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" y="0"/>
            <a:ext cx="9499387" cy="6858000"/>
          </a:xfrm>
          <a:blipFill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/>
              <a:t>   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E90E49B-E28F-E04A-952A-60081EC69C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993" y="714250"/>
            <a:ext cx="5961687" cy="1672402"/>
          </a:xfrm>
        </p:spPr>
        <p:txBody>
          <a:bodyPr anchor="t">
            <a:noAutofit/>
          </a:bodyPr>
          <a:lstStyle>
            <a:lvl1pPr marL="15875" indent="-15875">
              <a:tabLst/>
              <a:defRPr sz="4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# 1 Hoofdstuktitel</a:t>
            </a:r>
            <a:br>
              <a:rPr lang="nl-NL"/>
            </a:br>
            <a:endParaRPr lang="en-GB"/>
          </a:p>
        </p:txBody>
      </p:sp>
      <p:sp>
        <p:nvSpPr>
          <p:cNvPr id="12" name="Tijdelijke aanduiding voor tekst 4">
            <a:extLst>
              <a:ext uri="{FF2B5EF4-FFF2-40B4-BE49-F238E27FC236}">
                <a16:creationId xmlns:a16="http://schemas.microsoft.com/office/drawing/2014/main" id="{C8BD1D58-A58E-F741-90CA-57DE8A0A76B8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705118" y="6235054"/>
            <a:ext cx="1155600" cy="378832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    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51887647-F35D-7948-9E6B-804459F27C8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1993" y="2738022"/>
            <a:ext cx="5745556" cy="2370288"/>
          </a:xfrm>
        </p:spPr>
        <p:txBody>
          <a:bodyPr>
            <a:noAutofit/>
          </a:bodyPr>
          <a:lstStyle>
            <a:lvl1pPr>
              <a:spcBef>
                <a:spcPts val="200"/>
              </a:spcBef>
              <a:spcAft>
                <a:spcPts val="200"/>
              </a:spcAft>
              <a:defRPr sz="2100">
                <a:solidFill>
                  <a:schemeClr val="accent1"/>
                </a:solidFill>
              </a:defRPr>
            </a:lvl1pPr>
          </a:lstStyle>
          <a:p>
            <a:r>
              <a:rPr lang="nl-NL"/>
              <a:t>Hoofdstukonderdeel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28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D3B07D-9B6F-AC4C-BDE2-22F6E119B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22" y="274770"/>
            <a:ext cx="8621683" cy="1325563"/>
          </a:xfrm>
        </p:spPr>
        <p:txBody>
          <a:bodyPr anchor="ctr">
            <a:noAutofit/>
          </a:bodyPr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F88717-53D7-6B45-A050-CBB11BEC6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822" y="1865444"/>
            <a:ext cx="9486703" cy="3812025"/>
          </a:xfrm>
        </p:spPr>
        <p:txBody>
          <a:bodyPr>
            <a:noAutofit/>
          </a:bodyPr>
          <a:lstStyle>
            <a:lvl1pPr marL="230188" indent="-230188">
              <a:lnSpc>
                <a:spcPct val="85000"/>
              </a:lnSpc>
              <a:spcBef>
                <a:spcPts val="4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07988" indent="-177800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Systeemlettertype"/>
              <a:buChar char="-"/>
              <a:tabLst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85788" indent="-177800">
              <a:lnSpc>
                <a:spcPct val="85000"/>
              </a:lnSpc>
              <a:spcBef>
                <a:spcPts val="300"/>
              </a:spcBef>
              <a:spcAft>
                <a:spcPts val="4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63588" indent="-177800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rgbClr val="B2D234"/>
              </a:buClr>
              <a:buFont typeface="Courier New" panose="02070309020205020404" pitchFamily="49" charset="0"/>
              <a:buChar char="o"/>
              <a:tabLst/>
              <a:defRPr sz="1400"/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1C1E4F-8774-5342-AE68-60FE06A906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64408" y="6253425"/>
            <a:ext cx="1582844" cy="413382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000"/>
            </a:lvl1pPr>
          </a:lstStyle>
          <a:p>
            <a:r>
              <a:rPr lang="nl-BE"/>
              <a:t>maart 2023</a:t>
            </a:r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8D06DB-C709-5A41-8480-53353F6E4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9702" y="6253425"/>
            <a:ext cx="6533803" cy="413382"/>
          </a:xfrm>
        </p:spPr>
        <p:txBody>
          <a:bodyPr/>
          <a:lstStyle>
            <a:lvl1pPr>
              <a:defRPr sz="1000"/>
            </a:lvl1pPr>
          </a:lstStyle>
          <a:p>
            <a:r>
              <a:rPr lang="en-GB"/>
              <a:t>Infovergadering afkoppeling riolering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95D411-CEA8-554D-BED9-4379B8733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3116" y="6253426"/>
            <a:ext cx="469784" cy="413382"/>
          </a:xfrm>
        </p:spPr>
        <p:txBody>
          <a:bodyPr/>
          <a:lstStyle>
            <a:lvl1pPr>
              <a:defRPr sz="1000"/>
            </a:lvl1pPr>
          </a:lstStyle>
          <a:p>
            <a:fld id="{0D55AD90-E753-AA4D-96BD-B26D74333C3A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A423BC-CC51-3044-8831-0BAB7FFCCC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900" y="454157"/>
            <a:ext cx="1181100" cy="123190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CB1983D2-3597-7748-977B-8AAB3BF583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210" y="6239777"/>
            <a:ext cx="1155600" cy="38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12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 (2 kolomm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D3B07D-9B6F-AC4C-BDE2-22F6E119B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22" y="274770"/>
            <a:ext cx="8621683" cy="1325563"/>
          </a:xfrm>
        </p:spPr>
        <p:txBody>
          <a:bodyPr anchor="ctr">
            <a:noAutofit/>
          </a:bodyPr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1C1E4F-8774-5342-AE68-60FE06A906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64408" y="6253425"/>
            <a:ext cx="1582844" cy="413382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000"/>
            </a:lvl1pPr>
          </a:lstStyle>
          <a:p>
            <a:r>
              <a:rPr lang="nl-BE"/>
              <a:t>maart 2023</a:t>
            </a:r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8D06DB-C709-5A41-8480-53353F6E4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9702" y="6253425"/>
            <a:ext cx="6533803" cy="413382"/>
          </a:xfrm>
        </p:spPr>
        <p:txBody>
          <a:bodyPr/>
          <a:lstStyle>
            <a:lvl1pPr>
              <a:defRPr sz="1000"/>
            </a:lvl1pPr>
          </a:lstStyle>
          <a:p>
            <a:r>
              <a:rPr lang="en-GB"/>
              <a:t>Infovergadering afkoppeling riolering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95D411-CEA8-554D-BED9-4379B8733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3116" y="6253426"/>
            <a:ext cx="469784" cy="413382"/>
          </a:xfrm>
        </p:spPr>
        <p:txBody>
          <a:bodyPr/>
          <a:lstStyle>
            <a:lvl1pPr>
              <a:defRPr sz="1000"/>
            </a:lvl1pPr>
          </a:lstStyle>
          <a:p>
            <a:fld id="{0D55AD90-E753-AA4D-96BD-B26D74333C3A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A423BC-CC51-3044-8831-0BAB7FFCCC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900" y="454157"/>
            <a:ext cx="1181100" cy="1231900"/>
          </a:xfrm>
          <a:prstGeom prst="rect">
            <a:avLst/>
          </a:prstGeom>
        </p:spPr>
      </p:pic>
      <p:sp>
        <p:nvSpPr>
          <p:cNvPr id="11" name="Ovaal 10">
            <a:extLst>
              <a:ext uri="{FF2B5EF4-FFF2-40B4-BE49-F238E27FC236}">
                <a16:creationId xmlns:a16="http://schemas.microsoft.com/office/drawing/2014/main" id="{BD9C4613-6B3C-3546-8EBD-89C58E975CA2}"/>
              </a:ext>
            </a:extLst>
          </p:cNvPr>
          <p:cNvSpPr/>
          <p:nvPr userDrawn="1"/>
        </p:nvSpPr>
        <p:spPr>
          <a:xfrm>
            <a:off x="11013196" y="6437256"/>
            <a:ext cx="45719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CB1983D2-3597-7748-977B-8AAB3BF583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210" y="6239777"/>
            <a:ext cx="1155600" cy="380385"/>
          </a:xfrm>
          <a:prstGeom prst="rect">
            <a:avLst/>
          </a:prstGeom>
        </p:spPr>
      </p:pic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5D78D968-D576-664E-9F33-9FCD2F0B3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822" y="1865444"/>
            <a:ext cx="4970767" cy="3812025"/>
          </a:xfrm>
        </p:spPr>
        <p:txBody>
          <a:bodyPr>
            <a:noAutofit/>
          </a:bodyPr>
          <a:lstStyle>
            <a:lvl1pPr marL="230188" indent="-230188">
              <a:lnSpc>
                <a:spcPct val="85000"/>
              </a:lnSpc>
              <a:spcBef>
                <a:spcPts val="4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07988" indent="-177800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Systeemlettertype"/>
              <a:buChar char="-"/>
              <a:tabLst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85788" indent="-177800">
              <a:lnSpc>
                <a:spcPct val="85000"/>
              </a:lnSpc>
              <a:spcBef>
                <a:spcPts val="300"/>
              </a:spcBef>
              <a:spcAft>
                <a:spcPts val="4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63588" indent="-177800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rgbClr val="B2D234"/>
              </a:buClr>
              <a:buFont typeface="Courier New" panose="02070309020205020404" pitchFamily="49" charset="0"/>
              <a:buChar char="o"/>
              <a:tabLst/>
              <a:defRPr sz="1400"/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C0FEF1F6-E27A-FA48-820F-B983ADCA3AB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88148" y="1865443"/>
            <a:ext cx="4970767" cy="3812025"/>
          </a:xfrm>
        </p:spPr>
        <p:txBody>
          <a:bodyPr>
            <a:noAutofit/>
          </a:bodyPr>
          <a:lstStyle>
            <a:lvl1pPr marL="230188" indent="-230188">
              <a:lnSpc>
                <a:spcPct val="85000"/>
              </a:lnSpc>
              <a:spcBef>
                <a:spcPts val="4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07988" indent="-177800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Systeemlettertype"/>
              <a:buChar char="-"/>
              <a:tabLst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85788" indent="-177800">
              <a:lnSpc>
                <a:spcPct val="85000"/>
              </a:lnSpc>
              <a:spcBef>
                <a:spcPts val="300"/>
              </a:spcBef>
              <a:spcAft>
                <a:spcPts val="4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63588" indent="-177800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rgbClr val="B2D234"/>
              </a:buClr>
              <a:buFont typeface="Courier New" panose="02070309020205020404" pitchFamily="49" charset="0"/>
              <a:buChar char="o"/>
              <a:tabLst/>
              <a:defRPr sz="1400"/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153342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1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DA6209EC-84DC-974D-989F-C406FE41AD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95309" y="0"/>
            <a:ext cx="4696691" cy="6858000"/>
          </a:xfrm>
          <a:solidFill>
            <a:schemeClr val="bg1">
              <a:lumMod val="95000"/>
            </a:schemeClr>
          </a:solidFill>
        </p:spPr>
        <p:txBody>
          <a:bodyPr tIns="432000">
            <a:normAutofit/>
          </a:bodyPr>
          <a:lstStyle>
            <a:lvl1pPr algn="ctr">
              <a:defRPr sz="1800"/>
            </a:lvl1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D3B07D-9B6F-AC4C-BDE2-22F6E119B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23" y="274770"/>
            <a:ext cx="5623559" cy="1325563"/>
          </a:xfrm>
        </p:spPr>
        <p:txBody>
          <a:bodyPr anchor="ctr">
            <a:noAutofit/>
          </a:bodyPr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8D06DB-C709-5A41-8480-53353F6E4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9702" y="6253425"/>
            <a:ext cx="4366953" cy="413382"/>
          </a:xfrm>
        </p:spPr>
        <p:txBody>
          <a:bodyPr/>
          <a:lstStyle>
            <a:lvl1pPr algn="r">
              <a:defRPr sz="1000"/>
            </a:lvl1pPr>
          </a:lstStyle>
          <a:p>
            <a:r>
              <a:rPr lang="en-GB"/>
              <a:t>Infovergadering afkoppeling riolering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95D411-CEA8-554D-BED9-4379B8733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3116" y="6253426"/>
            <a:ext cx="469784" cy="413382"/>
          </a:xfrm>
        </p:spPr>
        <p:txBody>
          <a:bodyPr/>
          <a:lstStyle>
            <a:lvl1pPr>
              <a:defRPr sz="1000"/>
            </a:lvl1pPr>
          </a:lstStyle>
          <a:p>
            <a:fld id="{0D55AD90-E753-AA4D-96BD-B26D74333C3A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CB1983D2-3597-7748-977B-8AAB3BF583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210" y="6239777"/>
            <a:ext cx="1155600" cy="380385"/>
          </a:xfrm>
          <a:prstGeom prst="rect">
            <a:avLst/>
          </a:prstGeom>
        </p:spPr>
      </p:pic>
      <p:sp>
        <p:nvSpPr>
          <p:cNvPr id="19" name="Tijdelijke aanduiding voor tekst 17">
            <a:extLst>
              <a:ext uri="{FF2B5EF4-FFF2-40B4-BE49-F238E27FC236}">
                <a16:creationId xmlns:a16="http://schemas.microsoft.com/office/drawing/2014/main" id="{608B0654-F3A7-5245-92A9-4598F71EDC8E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11008090" y="6437256"/>
            <a:ext cx="54000" cy="54000"/>
          </a:xfrm>
          <a:blipFill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/>
            </a:lvl1pPr>
          </a:lstStyle>
          <a:p>
            <a:r>
              <a:rPr lang="en-GB"/>
              <a:t>    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1C1E4F-8774-5342-AE68-60FE06A906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64408" y="6253425"/>
            <a:ext cx="1582844" cy="413382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000"/>
            </a:lvl1pPr>
          </a:lstStyle>
          <a:p>
            <a:r>
              <a:rPr lang="nl-BE"/>
              <a:t>maart 2023</a:t>
            </a:r>
            <a:endParaRPr lang="en-GB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D1146742-910C-524A-BB8E-BFECC16D69C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21822" y="1865444"/>
            <a:ext cx="6270649" cy="3812025"/>
          </a:xfrm>
        </p:spPr>
        <p:txBody>
          <a:bodyPr>
            <a:noAutofit/>
          </a:bodyPr>
          <a:lstStyle>
            <a:lvl1pPr marL="230188" indent="-230188">
              <a:lnSpc>
                <a:spcPct val="85000"/>
              </a:lnSpc>
              <a:spcBef>
                <a:spcPts val="4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07988" indent="-177800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Systeemlettertype"/>
              <a:buChar char="-"/>
              <a:tabLst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85788" indent="-177800">
              <a:lnSpc>
                <a:spcPct val="85000"/>
              </a:lnSpc>
              <a:spcBef>
                <a:spcPts val="300"/>
              </a:spcBef>
              <a:spcAft>
                <a:spcPts val="4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63588" indent="-177800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rgbClr val="B2D234"/>
              </a:buClr>
              <a:buFont typeface="Courier New" panose="02070309020205020404" pitchFamily="49" charset="0"/>
              <a:buChar char="o"/>
              <a:tabLst/>
              <a:defRPr sz="1400"/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286561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2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D3B07D-9B6F-AC4C-BDE2-22F6E119B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23" y="274770"/>
            <a:ext cx="5925558" cy="1325563"/>
          </a:xfrm>
        </p:spPr>
        <p:txBody>
          <a:bodyPr anchor="ctr">
            <a:noAutofit/>
          </a:bodyPr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1C1E4F-8774-5342-AE68-60FE06A906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64408" y="6253425"/>
            <a:ext cx="1582844" cy="413382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000"/>
            </a:lvl1pPr>
          </a:lstStyle>
          <a:p>
            <a:r>
              <a:rPr lang="nl-BE"/>
              <a:t>maart 2023</a:t>
            </a:r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8D06DB-C709-5A41-8480-53353F6E4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9702" y="6253425"/>
            <a:ext cx="6533803" cy="413382"/>
          </a:xfrm>
        </p:spPr>
        <p:txBody>
          <a:bodyPr/>
          <a:lstStyle>
            <a:lvl1pPr>
              <a:defRPr sz="1000"/>
            </a:lvl1pPr>
          </a:lstStyle>
          <a:p>
            <a:r>
              <a:rPr lang="en-GB"/>
              <a:t>Infovergadering afkoppeling riolering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95D411-CEA8-554D-BED9-4379B8733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3116" y="6253426"/>
            <a:ext cx="469784" cy="413382"/>
          </a:xfrm>
        </p:spPr>
        <p:txBody>
          <a:bodyPr/>
          <a:lstStyle>
            <a:lvl1pPr>
              <a:defRPr sz="1000"/>
            </a:lvl1pPr>
          </a:lstStyle>
          <a:p>
            <a:fld id="{0D55AD90-E753-AA4D-96BD-B26D74333C3A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A423BC-CC51-3044-8831-0BAB7FFCCC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900" y="454157"/>
            <a:ext cx="1181100" cy="1231900"/>
          </a:xfrm>
          <a:prstGeom prst="rect">
            <a:avLst/>
          </a:prstGeom>
        </p:spPr>
      </p:pic>
      <p:sp>
        <p:nvSpPr>
          <p:cNvPr id="11" name="Ovaal 10">
            <a:extLst>
              <a:ext uri="{FF2B5EF4-FFF2-40B4-BE49-F238E27FC236}">
                <a16:creationId xmlns:a16="http://schemas.microsoft.com/office/drawing/2014/main" id="{BD9C4613-6B3C-3546-8EBD-89C58E975CA2}"/>
              </a:ext>
            </a:extLst>
          </p:cNvPr>
          <p:cNvSpPr/>
          <p:nvPr userDrawn="1"/>
        </p:nvSpPr>
        <p:spPr>
          <a:xfrm>
            <a:off x="11013196" y="6437256"/>
            <a:ext cx="45719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CB1983D2-3597-7748-977B-8AAB3BF583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210" y="6239777"/>
            <a:ext cx="1155600" cy="380385"/>
          </a:xfrm>
          <a:prstGeom prst="rect">
            <a:avLst/>
          </a:prstGeom>
        </p:spPr>
      </p:pic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9F913598-A161-5148-BA48-176B4EA8E77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5518" y="1865444"/>
            <a:ext cx="3300537" cy="1915446"/>
          </a:xfrm>
          <a:solidFill>
            <a:schemeClr val="bg1">
              <a:lumMod val="95000"/>
            </a:schemeClr>
          </a:solidFill>
        </p:spPr>
        <p:txBody>
          <a:bodyPr tIns="288000">
            <a:normAutofit/>
          </a:bodyPr>
          <a:lstStyle>
            <a:lvl1pPr algn="ctr">
              <a:defRPr sz="1400"/>
            </a:lvl1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13" name="Tijdelijke aanduiding voor afbeelding 11">
            <a:extLst>
              <a:ext uri="{FF2B5EF4-FFF2-40B4-BE49-F238E27FC236}">
                <a16:creationId xmlns:a16="http://schemas.microsoft.com/office/drawing/2014/main" id="{AFBCC523-DDB4-634F-B28B-2AE258705A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35518" y="3960277"/>
            <a:ext cx="3300537" cy="1915446"/>
          </a:xfrm>
          <a:solidFill>
            <a:schemeClr val="bg1">
              <a:lumMod val="95000"/>
            </a:schemeClr>
          </a:solidFill>
        </p:spPr>
        <p:txBody>
          <a:bodyPr tIns="288000">
            <a:normAutofit/>
          </a:bodyPr>
          <a:lstStyle>
            <a:lvl1pPr algn="ctr">
              <a:defRPr sz="1400"/>
            </a:lvl1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90628DBB-C420-D448-90E4-3F0342CEEF3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21822" y="1865444"/>
            <a:ext cx="6533803" cy="4010279"/>
          </a:xfrm>
        </p:spPr>
        <p:txBody>
          <a:bodyPr>
            <a:noAutofit/>
          </a:bodyPr>
          <a:lstStyle>
            <a:lvl1pPr marL="230188" indent="-230188">
              <a:lnSpc>
                <a:spcPct val="85000"/>
              </a:lnSpc>
              <a:spcBef>
                <a:spcPts val="4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07988" indent="-177800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Systeemlettertype"/>
              <a:buChar char="-"/>
              <a:tabLst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85788" indent="-177800">
              <a:lnSpc>
                <a:spcPct val="85000"/>
              </a:lnSpc>
              <a:spcBef>
                <a:spcPts val="300"/>
              </a:spcBef>
              <a:spcAft>
                <a:spcPts val="4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63588" indent="-177800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rgbClr val="B2D234"/>
              </a:buClr>
              <a:buFont typeface="Courier New" panose="02070309020205020404" pitchFamily="49" charset="0"/>
              <a:buChar char="o"/>
              <a:tabLst/>
              <a:defRPr sz="1400"/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137751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 en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D3B07D-9B6F-AC4C-BDE2-22F6E119B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22" y="274770"/>
            <a:ext cx="8621683" cy="1325563"/>
          </a:xfrm>
        </p:spPr>
        <p:txBody>
          <a:bodyPr anchor="ctr">
            <a:noAutofit/>
          </a:bodyPr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1C1E4F-8774-5342-AE68-60FE06A906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64408" y="6253425"/>
            <a:ext cx="1582844" cy="413382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000"/>
            </a:lvl1pPr>
          </a:lstStyle>
          <a:p>
            <a:r>
              <a:rPr lang="nl-BE"/>
              <a:t>maart 2023</a:t>
            </a:r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8D06DB-C709-5A41-8480-53353F6E4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9702" y="6253425"/>
            <a:ext cx="6533803" cy="413382"/>
          </a:xfrm>
        </p:spPr>
        <p:txBody>
          <a:bodyPr/>
          <a:lstStyle>
            <a:lvl1pPr>
              <a:defRPr sz="1000"/>
            </a:lvl1pPr>
          </a:lstStyle>
          <a:p>
            <a:r>
              <a:rPr lang="en-GB"/>
              <a:t>Infovergadering afkoppeling riolering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95D411-CEA8-554D-BED9-4379B8733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3116" y="6253426"/>
            <a:ext cx="469784" cy="413382"/>
          </a:xfrm>
        </p:spPr>
        <p:txBody>
          <a:bodyPr/>
          <a:lstStyle>
            <a:lvl1pPr>
              <a:defRPr sz="1000"/>
            </a:lvl1pPr>
          </a:lstStyle>
          <a:p>
            <a:fld id="{0D55AD90-E753-AA4D-96BD-B26D74333C3A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A423BC-CC51-3044-8831-0BAB7FFCCC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900" y="454157"/>
            <a:ext cx="1181100" cy="1231900"/>
          </a:xfrm>
          <a:prstGeom prst="rect">
            <a:avLst/>
          </a:prstGeom>
        </p:spPr>
      </p:pic>
      <p:sp>
        <p:nvSpPr>
          <p:cNvPr id="11" name="Ovaal 10">
            <a:extLst>
              <a:ext uri="{FF2B5EF4-FFF2-40B4-BE49-F238E27FC236}">
                <a16:creationId xmlns:a16="http://schemas.microsoft.com/office/drawing/2014/main" id="{BD9C4613-6B3C-3546-8EBD-89C58E975CA2}"/>
              </a:ext>
            </a:extLst>
          </p:cNvPr>
          <p:cNvSpPr/>
          <p:nvPr userDrawn="1"/>
        </p:nvSpPr>
        <p:spPr>
          <a:xfrm>
            <a:off x="11013196" y="6437256"/>
            <a:ext cx="45719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CB1983D2-3597-7748-977B-8AAB3BF583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210" y="6239777"/>
            <a:ext cx="1155600" cy="380385"/>
          </a:xfrm>
          <a:prstGeom prst="rect">
            <a:avLst/>
          </a:prstGeom>
        </p:spPr>
      </p:pic>
      <p:sp>
        <p:nvSpPr>
          <p:cNvPr id="14" name="Tijdelijke aanduiding voor grafiek 7">
            <a:extLst>
              <a:ext uri="{FF2B5EF4-FFF2-40B4-BE49-F238E27FC236}">
                <a16:creationId xmlns:a16="http://schemas.microsoft.com/office/drawing/2014/main" id="{3A6DAB2D-4C95-9A4C-8138-B2FDC8CABE8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856051" y="1865444"/>
            <a:ext cx="5472349" cy="3960681"/>
          </a:xfrm>
        </p:spPr>
        <p:txBody>
          <a:bodyPr tIns="216000">
            <a:normAutofit/>
          </a:bodyPr>
          <a:lstStyle>
            <a:lvl1pPr algn="ctr">
              <a:defRPr sz="1800"/>
            </a:lvl1pPr>
          </a:lstStyle>
          <a:p>
            <a:r>
              <a:rPr lang="nl-NL"/>
              <a:t>Klik op het pictogram als u een grafiek wilt toevoegen</a:t>
            </a:r>
            <a:endParaRPr lang="en-GB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CD9E9183-ABE5-874B-9E28-2E7BC8BFDA8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21823" y="1865444"/>
            <a:ext cx="4818366" cy="3960681"/>
          </a:xfrm>
        </p:spPr>
        <p:txBody>
          <a:bodyPr>
            <a:noAutofit/>
          </a:bodyPr>
          <a:lstStyle>
            <a:lvl1pPr marL="230188" indent="-230188">
              <a:lnSpc>
                <a:spcPct val="85000"/>
              </a:lnSpc>
              <a:spcBef>
                <a:spcPts val="4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07988" indent="-177800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Systeemlettertype"/>
              <a:buChar char="-"/>
              <a:tabLst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85788" indent="-177800">
              <a:lnSpc>
                <a:spcPct val="85000"/>
              </a:lnSpc>
              <a:spcBef>
                <a:spcPts val="300"/>
              </a:spcBef>
              <a:spcAft>
                <a:spcPts val="4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63588" indent="-177800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rgbClr val="B2D234"/>
              </a:buClr>
              <a:buFont typeface="Courier New" panose="02070309020205020404" pitchFamily="49" charset="0"/>
              <a:buChar char="o"/>
              <a:tabLst/>
              <a:defRPr sz="1400"/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367896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D3B07D-9B6F-AC4C-BDE2-22F6E119B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22" y="274770"/>
            <a:ext cx="8621683" cy="1325563"/>
          </a:xfrm>
        </p:spPr>
        <p:txBody>
          <a:bodyPr anchor="ctr">
            <a:noAutofit/>
          </a:bodyPr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1C1E4F-8774-5342-AE68-60FE06A906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64408" y="6253425"/>
            <a:ext cx="1582844" cy="413382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000"/>
            </a:lvl1pPr>
          </a:lstStyle>
          <a:p>
            <a:r>
              <a:rPr lang="nl-BE"/>
              <a:t>maart 2023</a:t>
            </a:r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8D06DB-C709-5A41-8480-53353F6E4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9702" y="6253425"/>
            <a:ext cx="6533803" cy="413382"/>
          </a:xfrm>
        </p:spPr>
        <p:txBody>
          <a:bodyPr/>
          <a:lstStyle>
            <a:lvl1pPr>
              <a:defRPr sz="1000"/>
            </a:lvl1pPr>
          </a:lstStyle>
          <a:p>
            <a:r>
              <a:rPr lang="en-GB"/>
              <a:t>Infovergadering afkoppeling riolering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95D411-CEA8-554D-BED9-4379B8733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3116" y="6253426"/>
            <a:ext cx="469784" cy="413382"/>
          </a:xfrm>
        </p:spPr>
        <p:txBody>
          <a:bodyPr/>
          <a:lstStyle>
            <a:lvl1pPr>
              <a:defRPr sz="1000"/>
            </a:lvl1pPr>
          </a:lstStyle>
          <a:p>
            <a:fld id="{0D55AD90-E753-AA4D-96BD-B26D74333C3A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A423BC-CC51-3044-8831-0BAB7FFCCC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900" y="454157"/>
            <a:ext cx="1181100" cy="1231900"/>
          </a:xfrm>
          <a:prstGeom prst="rect">
            <a:avLst/>
          </a:prstGeom>
        </p:spPr>
      </p:pic>
      <p:sp>
        <p:nvSpPr>
          <p:cNvPr id="11" name="Ovaal 10">
            <a:extLst>
              <a:ext uri="{FF2B5EF4-FFF2-40B4-BE49-F238E27FC236}">
                <a16:creationId xmlns:a16="http://schemas.microsoft.com/office/drawing/2014/main" id="{BD9C4613-6B3C-3546-8EBD-89C58E975CA2}"/>
              </a:ext>
            </a:extLst>
          </p:cNvPr>
          <p:cNvSpPr/>
          <p:nvPr userDrawn="1"/>
        </p:nvSpPr>
        <p:spPr>
          <a:xfrm>
            <a:off x="11013196" y="6437256"/>
            <a:ext cx="45719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CB1983D2-3597-7748-977B-8AAB3BF583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210" y="6239777"/>
            <a:ext cx="1155600" cy="380385"/>
          </a:xfrm>
          <a:prstGeom prst="rect">
            <a:avLst/>
          </a:prstGeom>
        </p:spPr>
      </p:pic>
      <p:sp>
        <p:nvSpPr>
          <p:cNvPr id="13" name="Tijdelijke aanduiding voor tabel 6">
            <a:extLst>
              <a:ext uri="{FF2B5EF4-FFF2-40B4-BE49-F238E27FC236}">
                <a16:creationId xmlns:a16="http://schemas.microsoft.com/office/drawing/2014/main" id="{A79BED16-A602-A242-ACAB-7381481C71CE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5837238" y="1865313"/>
            <a:ext cx="5491162" cy="3960812"/>
          </a:xfrm>
        </p:spPr>
        <p:txBody>
          <a:bodyPr tIns="216000">
            <a:normAutofit/>
          </a:bodyPr>
          <a:lstStyle>
            <a:lvl1pPr algn="ctr">
              <a:defRPr sz="1800"/>
            </a:lvl1pPr>
          </a:lstStyle>
          <a:p>
            <a:r>
              <a:rPr lang="nl-NL"/>
              <a:t>Klik op het pictogram als u een tabel wilt toevoegen</a:t>
            </a:r>
            <a:endParaRPr lang="en-GB"/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BCC52FDA-A2B0-8A43-8984-6F81E6E6F8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21823" y="1865444"/>
            <a:ext cx="4882912" cy="3960681"/>
          </a:xfrm>
        </p:spPr>
        <p:txBody>
          <a:bodyPr>
            <a:noAutofit/>
          </a:bodyPr>
          <a:lstStyle>
            <a:lvl1pPr marL="230188" indent="-230188">
              <a:lnSpc>
                <a:spcPct val="85000"/>
              </a:lnSpc>
              <a:spcBef>
                <a:spcPts val="4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07988" indent="-177800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Systeemlettertype"/>
              <a:buChar char="-"/>
              <a:tabLst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85788" indent="-177800">
              <a:lnSpc>
                <a:spcPct val="85000"/>
              </a:lnSpc>
              <a:spcBef>
                <a:spcPts val="300"/>
              </a:spcBef>
              <a:spcAft>
                <a:spcPts val="4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63588" indent="-177800">
              <a:lnSpc>
                <a:spcPct val="85000"/>
              </a:lnSpc>
              <a:spcBef>
                <a:spcPts val="200"/>
              </a:spcBef>
              <a:spcAft>
                <a:spcPts val="400"/>
              </a:spcAft>
              <a:buClr>
                <a:srgbClr val="B2D234"/>
              </a:buClr>
              <a:buFont typeface="Courier New" panose="02070309020205020404" pitchFamily="49" charset="0"/>
              <a:buChar char="o"/>
              <a:tabLst/>
              <a:defRPr sz="1400"/>
            </a:lvl4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238685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3612A926-71F2-4B43-A5FF-8C50FDF925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tIns="432000">
            <a:normAutofit/>
          </a:bodyPr>
          <a:lstStyle>
            <a:lvl1pPr algn="ctr">
              <a:defRPr sz="1800"/>
            </a:lvl1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BB5D2E92-0870-B54F-AF15-BEEAF98A09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109924"/>
            <a:ext cx="12192000" cy="151265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10393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3612A926-71F2-4B43-A5FF-8C50FDF9251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 tIns="432000">
            <a:normAutofit/>
          </a:bodyPr>
          <a:lstStyle>
            <a:lvl1pPr algn="ctr">
              <a:defRPr sz="1800"/>
            </a:lvl1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BB5D2E92-0870-B54F-AF15-BEEAF98A09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109924"/>
            <a:ext cx="12192000" cy="151265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      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6C02777-5792-1F46-A831-8BCFA0C99E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32050" y="1343025"/>
            <a:ext cx="5816600" cy="2767013"/>
          </a:xfrm>
        </p:spPr>
        <p:txBody>
          <a:bodyPr>
            <a:noAutofit/>
          </a:bodyPr>
          <a:lstStyle>
            <a:lvl1pPr>
              <a:defRPr sz="3600"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nl-NL"/>
              <a:t>“Quote”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86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cherm met bas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A126839E-5817-2049-98D8-44B23D2919B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000" y="0"/>
            <a:ext cx="7620000" cy="6869113"/>
          </a:xfrm>
          <a:solidFill>
            <a:schemeClr val="bg1">
              <a:lumMod val="95000"/>
            </a:schemeClr>
          </a:solidFill>
        </p:spPr>
        <p:txBody>
          <a:bodyPr lIns="3960000" tIns="864000" rIns="288000">
            <a:normAutofit/>
          </a:bodyPr>
          <a:lstStyle>
            <a:lvl1pPr marL="0" indent="0" algn="r">
              <a:buNone/>
              <a:defRPr sz="1800"/>
            </a:lvl1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3732CAA9-DA9F-894E-BE79-09AE83D416B5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5035200" y="5161290"/>
            <a:ext cx="7156800" cy="13824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/>
              <a:t>       </a:t>
            </a: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C25ABE8E-F6EA-5240-BDFB-515939E5C99A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 bwMode="invGray">
          <a:xfrm>
            <a:off x="-1" y="0"/>
            <a:ext cx="8193742" cy="6869468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/>
              <a:t>       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6D1061-64E9-5540-9CFA-24FFAF166A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5474" y="666708"/>
            <a:ext cx="6268803" cy="1435361"/>
          </a:xfrm>
        </p:spPr>
        <p:txBody>
          <a:bodyPr anchor="t">
            <a:noAutofit/>
          </a:bodyPr>
          <a:lstStyle>
            <a:lvl1pPr algn="l"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Eindtekst</a:t>
            </a:r>
            <a:endParaRPr lang="en-GB"/>
          </a:p>
        </p:txBody>
      </p:sp>
      <p:sp>
        <p:nvSpPr>
          <p:cNvPr id="26" name="Tijdelijke aanduiding voor tekst 22">
            <a:extLst>
              <a:ext uri="{FF2B5EF4-FFF2-40B4-BE49-F238E27FC236}">
                <a16:creationId xmlns:a16="http://schemas.microsoft.com/office/drawing/2014/main" id="{1DAE7926-EA7F-6242-954A-39B55F6597E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05119" y="5658454"/>
            <a:ext cx="2196000" cy="850399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 sz="800"/>
              <a:t>          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83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cherm zonder bas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A126839E-5817-2049-98D8-44B23D2919B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000" y="0"/>
            <a:ext cx="7620000" cy="6869113"/>
          </a:xfrm>
          <a:solidFill>
            <a:schemeClr val="bg1">
              <a:lumMod val="95000"/>
            </a:schemeClr>
          </a:solidFill>
        </p:spPr>
        <p:txBody>
          <a:bodyPr lIns="3960000" tIns="864000" rIns="288000">
            <a:normAutofit/>
          </a:bodyPr>
          <a:lstStyle>
            <a:lvl1pPr marL="0" indent="0" algn="r">
              <a:buNone/>
              <a:defRPr sz="1800"/>
            </a:lvl1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3732CAA9-DA9F-894E-BE79-09AE83D416B5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5035200" y="5161290"/>
            <a:ext cx="7156800" cy="13824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/>
              <a:t>       </a:t>
            </a: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C25ABE8E-F6EA-5240-BDFB-515939E5C99A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 bwMode="invGray">
          <a:xfrm>
            <a:off x="-1" y="0"/>
            <a:ext cx="8193742" cy="6869468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800"/>
            </a:lvl1pPr>
          </a:lstStyle>
          <a:p>
            <a:r>
              <a:rPr lang="en-GB"/>
              <a:t>       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6D1061-64E9-5540-9CFA-24FFAF166A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5474" y="666708"/>
            <a:ext cx="6268803" cy="1435361"/>
          </a:xfrm>
        </p:spPr>
        <p:txBody>
          <a:bodyPr anchor="t">
            <a:noAutofit/>
          </a:bodyPr>
          <a:lstStyle>
            <a:lvl1pPr algn="l"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Eindtekst</a:t>
            </a:r>
            <a:endParaRPr lang="en-GB"/>
          </a:p>
        </p:txBody>
      </p:sp>
      <p:sp>
        <p:nvSpPr>
          <p:cNvPr id="14" name="Tijdelijke aanduiding voor tekst 4">
            <a:extLst>
              <a:ext uri="{FF2B5EF4-FFF2-40B4-BE49-F238E27FC236}">
                <a16:creationId xmlns:a16="http://schemas.microsoft.com/office/drawing/2014/main" id="{7BFE2793-A1FB-9A41-853A-EF3C9C5624CF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705119" y="5669142"/>
            <a:ext cx="2203559" cy="722376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75938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 smtClean="0"/>
            </a:lvl1pPr>
          </a:lstStyle>
          <a:p>
            <a:pPr>
              <a:defRPr/>
            </a:pPr>
            <a:r>
              <a:rPr lang="nl-BE"/>
              <a:t>maart 2023</a:t>
            </a:r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Infovergadering afkoppeling riolering</a:t>
            </a: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DA221-1680-4976-95E3-555D42960F1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12DFC77-BACE-EE4C-BC4B-93F7B90492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0900" y="454157"/>
            <a:ext cx="11811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350310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87AA8-3E50-4B62-83AE-56DFDD24070B}" type="datetimeFigureOut">
              <a:rPr lang="nl-BE" smtClean="0"/>
              <a:t>10/09/2026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94B9-0288-4451-8F57-AD2C0BBCCF3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81193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AC1B63A-9990-7E4E-8E49-4F14FAD64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20CC49E-BC60-034A-873F-7A0B556B9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</a:t>
            </a:r>
          </a:p>
          <a:p>
            <a:pPr lvl="0"/>
            <a:r>
              <a:rPr lang="nl-NL"/>
              <a:t>Tweede niveau</a:t>
            </a:r>
          </a:p>
          <a:p>
            <a:r>
              <a:rPr lang="nl-NL"/>
              <a:t>Derde niveau</a:t>
            </a:r>
          </a:p>
          <a:p>
            <a:r>
              <a:rPr lang="nl-NL"/>
              <a:t>Vierde niveau</a:t>
            </a:r>
          </a:p>
          <a:p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B2F76B8-3FB0-844C-8F53-5A5091102F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/>
              <a:t>maart 2023</a:t>
            </a:r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D1A2D68-DD0F-BD4B-8818-2BC1486C95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Infovergadering afkoppeling riolering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FFB32F2-3922-1543-B623-BCCE942D5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5AD90-E753-AA4D-96BD-B26D74333C3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477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3" r:id="rId4"/>
    <p:sldLayoutId id="2147483662" r:id="rId5"/>
    <p:sldLayoutId id="2147483664" r:id="rId6"/>
    <p:sldLayoutId id="2147483665" r:id="rId7"/>
    <p:sldLayoutId id="2147483666" r:id="rId8"/>
    <p:sldLayoutId id="2147483667" r:id="rId9"/>
    <p:sldLayoutId id="2147483650" r:id="rId10"/>
    <p:sldLayoutId id="2147483668" r:id="rId11"/>
    <p:sldLayoutId id="2147483669" r:id="rId12"/>
    <p:sldLayoutId id="2147483670" r:id="rId13"/>
    <p:sldLayoutId id="2147483675" r:id="rId14"/>
    <p:sldLayoutId id="2147483676" r:id="rId15"/>
    <p:sldLayoutId id="2147483671" r:id="rId16"/>
    <p:sldLayoutId id="2147483672" r:id="rId17"/>
    <p:sldLayoutId id="2147483673" r:id="rId18"/>
    <p:sldLayoutId id="2147483674" r:id="rId19"/>
    <p:sldLayoutId id="2147483677" r:id="rId20"/>
    <p:sldLayoutId id="2147483678" r:id="rId21"/>
  </p:sldLayoutIdLst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2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.xml"/><Relationship Id="rId4" Type="http://schemas.microsoft.com/office/2018/10/relationships/comments" Target="../comments/modernComment_24C_3B87B8EF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.xml"/><Relationship Id="rId4" Type="http://schemas.microsoft.com/office/2018/10/relationships/comments" Target="../comments/modernComment_24A_7CCD236F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47_F2CAE696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0_E7178E4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5.xml"/><Relationship Id="rId4" Type="http://schemas.openxmlformats.org/officeDocument/2006/relationships/hyperlink" Target="https://www.fluvius.be/nl/premies/gescheiden-afvoersysteem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6.xml"/><Relationship Id="rId4" Type="http://schemas.openxmlformats.org/officeDocument/2006/relationships/image" Target="../media/image36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7.xml"/><Relationship Id="rId4" Type="http://schemas.openxmlformats.org/officeDocument/2006/relationships/image" Target="../media/image37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jdelijke aanduiding voor afbeelding 10" descr="Afbeelding met gras, buiten, veld, trein&#10;&#10;Automatisch gegenereerde beschrijving">
            <a:extLst>
              <a:ext uri="{FF2B5EF4-FFF2-40B4-BE49-F238E27FC236}">
                <a16:creationId xmlns:a16="http://schemas.microsoft.com/office/drawing/2014/main" id="{ADA50AB8-0DAD-DA46-8DF3-A4AAD5A862D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-8342"/>
            <a:ext cx="7620000" cy="6866342"/>
          </a:xfr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F368DC8-EF49-874F-8865-3340029C0D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FFBFF80-DED9-9344-B12B-1EB61B11A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ltGray">
          <a:xfrm>
            <a:off x="-1" y="-7988"/>
            <a:ext cx="8193742" cy="686598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77378E4-6ED9-0640-AB12-DE97621C5D78}"/>
              </a:ext>
            </a:extLst>
          </p:cNvPr>
          <p:cNvSpPr>
            <a:spLocks noGrp="1"/>
          </p:cNvSpPr>
          <p:nvPr>
            <p:ph type="ctrTitle"/>
          </p:nvPr>
        </p:nvSpPr>
        <p:spPr bwMode="white"/>
        <p:txBody>
          <a:bodyPr/>
          <a:lstStyle/>
          <a:p>
            <a:r>
              <a:rPr lang="nl-BE" dirty="0"/>
              <a:t>Infovergadering </a:t>
            </a:r>
            <a:br>
              <a:rPr lang="nl-BE" dirty="0"/>
            </a:br>
            <a:r>
              <a:rPr lang="nl-BE" dirty="0">
                <a:ea typeface="Calibri"/>
                <a:cs typeface="Calibri"/>
              </a:rPr>
              <a:t>afkoppeling riolering </a:t>
            </a:r>
            <a:br>
              <a:rPr lang="nl-BE" dirty="0">
                <a:ea typeface="Calibri"/>
                <a:cs typeface="Calibri"/>
              </a:rPr>
            </a:br>
            <a:r>
              <a:rPr lang="nl-BE" dirty="0">
                <a:ea typeface="Calibri"/>
                <a:cs typeface="Calibri"/>
              </a:rPr>
              <a:t>wegenis en rioleringswerken Waardestraat-</a:t>
            </a:r>
            <a:r>
              <a:rPr lang="nl-BE" dirty="0" err="1">
                <a:ea typeface="Calibri"/>
                <a:cs typeface="Calibri"/>
              </a:rPr>
              <a:t>Nattendries</a:t>
            </a:r>
            <a:endParaRPr lang="en-GB" dirty="0">
              <a:ea typeface="Calibri"/>
              <a:cs typeface="Calibri"/>
            </a:endParaRPr>
          </a:p>
        </p:txBody>
      </p:sp>
      <p:sp>
        <p:nvSpPr>
          <p:cNvPr id="6" name="Ondertitel 5">
            <a:extLst>
              <a:ext uri="{FF2B5EF4-FFF2-40B4-BE49-F238E27FC236}">
                <a16:creationId xmlns:a16="http://schemas.microsoft.com/office/drawing/2014/main" id="{D7A973C1-F1D6-6B4E-943A-42CBCDE9AE0F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white">
          <a:xfrm>
            <a:off x="615474" y="2833704"/>
            <a:ext cx="6671446" cy="697705"/>
          </a:xfrm>
        </p:spPr>
        <p:txBody>
          <a:bodyPr/>
          <a:lstStyle/>
          <a:p>
            <a:r>
              <a:rPr lang="nl-BE" dirty="0">
                <a:solidFill>
                  <a:schemeClr val="accent2"/>
                </a:solidFill>
              </a:rPr>
              <a:t>Project: R/002309</a:t>
            </a:r>
            <a:endParaRPr lang="en-GB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758A8510-0893-3D48-AB9E-8898D8D28B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50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7" descr="Afbeelding met gras, buiten, trein, boom&#10;&#10;Automatisch gegenereerde beschrijving">
            <a:extLst>
              <a:ext uri="{FF2B5EF4-FFF2-40B4-BE49-F238E27FC236}">
                <a16:creationId xmlns:a16="http://schemas.microsoft.com/office/drawing/2014/main" id="{58F0D650-11C6-4D42-A36D-8E6222D9010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2780346-1DAD-9F41-839C-D6363A3377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3A9E801-7381-FA47-ACF6-9077919FB5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/>
              <a:t>Inhoud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339C365-012A-5C48-9A70-EDCB619159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85000" lnSpcReduction="20000"/>
          </a:bodyPr>
          <a:lstStyle/>
          <a:p>
            <a:endParaRPr lang="nl-BE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6E92311B-5C60-2E4C-ACDA-032C5AF0A7F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457200" indent="-457200">
              <a:buClr>
                <a:srgbClr val="B2D234"/>
              </a:buClr>
              <a:buFont typeface="+mj-lt"/>
              <a:buAutoNum type="arabicPeriod"/>
            </a:pPr>
            <a:r>
              <a:rPr lang="nl-BE" dirty="0"/>
              <a:t>Wetgeving</a:t>
            </a:r>
          </a:p>
          <a:p>
            <a:pPr marL="457200" indent="-457200">
              <a:buClr>
                <a:srgbClr val="B2D234"/>
              </a:buClr>
              <a:buFont typeface="+mj-lt"/>
              <a:buAutoNum type="arabicPeriod"/>
            </a:pPr>
            <a:r>
              <a:rPr lang="nl-BE" dirty="0"/>
              <a:t>Afkoppeling op je privédomein</a:t>
            </a:r>
          </a:p>
          <a:p>
            <a:pPr marL="457200" indent="-457200">
              <a:buClr>
                <a:srgbClr val="B2D234"/>
              </a:buClr>
              <a:buFont typeface="+mj-lt"/>
              <a:buAutoNum type="arabicPeriod"/>
            </a:pPr>
            <a:r>
              <a:rPr lang="nl-BE" dirty="0"/>
              <a:t>Premies</a:t>
            </a:r>
          </a:p>
          <a:p>
            <a:pPr marL="457200" indent="-457200">
              <a:buClr>
                <a:srgbClr val="B2D234"/>
              </a:buClr>
              <a:buFont typeface="+mj-lt"/>
              <a:buAutoNum type="arabicPeriod"/>
            </a:pPr>
            <a:r>
              <a:rPr lang="nl-BE" dirty="0"/>
              <a:t>Belangrijk om te weten </a:t>
            </a:r>
          </a:p>
          <a:p>
            <a:pPr marL="457200" indent="-457200">
              <a:buClr>
                <a:srgbClr val="B2D234"/>
              </a:buClr>
              <a:buFont typeface="+mj-lt"/>
              <a:buAutoNum type="arabicPeriod"/>
            </a:pPr>
            <a:r>
              <a:rPr lang="nl-BE" dirty="0"/>
              <a:t>Ontwerp bovenbouw</a:t>
            </a:r>
          </a:p>
          <a:p>
            <a:pPr marL="457200" indent="-457200">
              <a:buClr>
                <a:srgbClr val="B2D234"/>
              </a:buClr>
              <a:buFont typeface="+mj-lt"/>
              <a:buAutoNum type="arabicPeriod"/>
            </a:pPr>
            <a:r>
              <a:rPr lang="nl-BE" dirty="0"/>
              <a:t>Werkwijze aannemer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1179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BC6EEF26-2B45-7F44-BD85-40582FF0114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5746DE4-E392-F248-BC85-1D2B82A41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Betrokken actoren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DF720D7-CCBC-F449-A339-E9508A823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Infovergadering</a:t>
            </a:r>
            <a:r>
              <a:rPr lang="en-GB" dirty="0"/>
              <a:t> </a:t>
            </a:r>
            <a:r>
              <a:rPr lang="en-GB" dirty="0" err="1"/>
              <a:t>afkoppeling</a:t>
            </a:r>
            <a:r>
              <a:rPr lang="en-GB" dirty="0"/>
              <a:t> </a:t>
            </a:r>
            <a:r>
              <a:rPr lang="en-GB" dirty="0" err="1"/>
              <a:t>riolering</a:t>
            </a:r>
            <a:endParaRPr lang="en-GB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9EA67C2-42C2-FF4B-950B-99C6844153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0A18D5F-763B-AC47-984F-4070776E4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maart 2023</a:t>
            </a:r>
            <a:endParaRPr lang="en-GB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BF0AA3C4-2E00-6242-B7AC-7B78613D931B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BE" altLang="nl-BE" dirty="0"/>
              <a:t>Bouwheer:</a:t>
            </a:r>
            <a:br>
              <a:rPr lang="nl-BE" altLang="nl-BE" dirty="0"/>
            </a:br>
            <a:r>
              <a:rPr lang="nl-BE" altLang="nl-BE" dirty="0"/>
              <a:t>- Fluvius</a:t>
            </a:r>
            <a:br>
              <a:rPr lang="nl-BE" altLang="nl-BE" dirty="0"/>
            </a:br>
            <a:r>
              <a:rPr lang="nl-BE" altLang="nl-BE" dirty="0"/>
              <a:t>- gemeente Pajottegem</a:t>
            </a:r>
          </a:p>
          <a:p>
            <a:pPr>
              <a:lnSpc>
                <a:spcPct val="150000"/>
              </a:lnSpc>
            </a:pPr>
            <a:r>
              <a:rPr lang="nl-BE" altLang="nl-BE" dirty="0"/>
              <a:t>Studiebureau:</a:t>
            </a:r>
            <a:br>
              <a:rPr lang="nl-BE" altLang="nl-BE" dirty="0"/>
            </a:br>
            <a:r>
              <a:rPr lang="nl-BE" altLang="nl-BE" dirty="0"/>
              <a:t>- </a:t>
            </a:r>
            <a:r>
              <a:rPr lang="nl-BE" altLang="nl-BE" dirty="0" err="1"/>
              <a:t>Astroplan</a:t>
            </a:r>
            <a:endParaRPr lang="nl-BE" altLang="nl-BE" dirty="0"/>
          </a:p>
          <a:p>
            <a:pPr>
              <a:lnSpc>
                <a:spcPct val="150000"/>
              </a:lnSpc>
            </a:pPr>
            <a:r>
              <a:rPr lang="nl-BE" altLang="nl-BE" dirty="0"/>
              <a:t>Aannemer:</a:t>
            </a:r>
            <a:br>
              <a:rPr lang="nl-BE" altLang="nl-BE" dirty="0"/>
            </a:br>
            <a:r>
              <a:rPr lang="nl-BE" altLang="nl-BE" dirty="0"/>
              <a:t>- TM </a:t>
            </a:r>
            <a:r>
              <a:rPr lang="nl-BE" altLang="nl-BE" dirty="0" err="1"/>
              <a:t>Norré</a:t>
            </a:r>
            <a:r>
              <a:rPr lang="nl-BE" altLang="nl-BE" dirty="0"/>
              <a:t>-Behaegel __De Witte</a:t>
            </a:r>
            <a:endParaRPr lang="nl-NL" altLang="nl-BE" dirty="0"/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9" name="Tijdelijke aanduiding voor afbeelding 2">
            <a:extLst>
              <a:ext uri="{FF2B5EF4-FFF2-40B4-BE49-F238E27FC236}">
                <a16:creationId xmlns:a16="http://schemas.microsoft.com/office/drawing/2014/main" id="{718B4901-FD25-AD4F-ABFD-603450CE3B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5309" y="0"/>
            <a:ext cx="520250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428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DF481-8041-CA3A-2EC1-54AAB9411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BEE39707-D886-FAA3-972E-E6CB965861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17E2972-1C0F-B19F-1F68-C63E69F7C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Fluvius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3426E9E-4DAF-E5C6-6F19-E8FD09B14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CE85617-F9B6-10B7-8072-FC2FD28ACA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25000" lnSpcReduction="20000"/>
          </a:bodyPr>
          <a:lstStyle/>
          <a:p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C141300-DBF0-390D-E1E1-7446562F8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maart 2023</a:t>
            </a:r>
            <a:endParaRPr lang="en-GB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CB80DE0C-595F-52A2-D046-1D15721CE7D8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nl-BE" altLang="nl-BE" dirty="0"/>
              <a:t>Elektriciteit</a:t>
            </a:r>
          </a:p>
          <a:p>
            <a:pPr>
              <a:lnSpc>
                <a:spcPct val="150000"/>
              </a:lnSpc>
            </a:pPr>
            <a:r>
              <a:rPr lang="nl-BE" altLang="nl-BE" dirty="0"/>
              <a:t>Aardgas</a:t>
            </a:r>
          </a:p>
          <a:p>
            <a:pPr marL="266700" indent="-266700">
              <a:lnSpc>
                <a:spcPct val="150000"/>
              </a:lnSpc>
            </a:pPr>
            <a:r>
              <a:rPr lang="nl-BE" altLang="nl-BE" dirty="0"/>
              <a:t>Riolering: rioolbeheerder in 87 Vlaamse steden en gemeenten</a:t>
            </a:r>
            <a:endParaRPr lang="nl-NL" altLang="nl-BE" dirty="0"/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9" name="Tijdelijke aanduiding voor afbeelding 2">
            <a:extLst>
              <a:ext uri="{FF2B5EF4-FFF2-40B4-BE49-F238E27FC236}">
                <a16:creationId xmlns:a16="http://schemas.microsoft.com/office/drawing/2014/main" id="{9D1E9514-A47F-868E-AF1C-5FF8C1EB35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5309" y="0"/>
            <a:ext cx="520250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600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/>
              <a:t>De </a:t>
            </a:r>
            <a:r>
              <a:rPr lang="nl-BE">
                <a:solidFill>
                  <a:schemeClr val="accent2"/>
                </a:solidFill>
              </a:rPr>
              <a:t>taken</a:t>
            </a:r>
            <a:r>
              <a:rPr lang="nl-BE"/>
              <a:t> van Fluvius-riolering</a:t>
            </a:r>
            <a:endParaRPr lang="nl-NL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253D6B2-F190-4E06-AF7E-ABDDE4564C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21822" y="1318898"/>
            <a:ext cx="9486703" cy="3812025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nl-BE" altLang="nl-BE"/>
              <a:t>Investeringen</a:t>
            </a:r>
          </a:p>
          <a:p>
            <a:pPr eaLnBrk="1" hangingPunct="1">
              <a:lnSpc>
                <a:spcPct val="150000"/>
              </a:lnSpc>
            </a:pPr>
            <a:r>
              <a:rPr lang="nl-BE" altLang="nl-BE"/>
              <a:t>Onderhoud en exploitatie</a:t>
            </a:r>
          </a:p>
          <a:p>
            <a:pPr eaLnBrk="1" hangingPunct="1">
              <a:lnSpc>
                <a:spcPct val="150000"/>
              </a:lnSpc>
            </a:pPr>
            <a:r>
              <a:rPr lang="nl-BE" altLang="nl-BE"/>
              <a:t>Ontwerp en uitvoering project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l-BE" altLang="nl-BE"/>
              <a:t>Plaatsing en beheer individuele behandeling afvalwater</a:t>
            </a:r>
          </a:p>
          <a:p>
            <a:pPr eaLnBrk="1" hangingPunct="1">
              <a:lnSpc>
                <a:spcPct val="150000"/>
              </a:lnSpc>
            </a:pPr>
            <a:r>
              <a:rPr lang="nl-BE" altLang="nl-BE"/>
              <a:t>Waterbeleid: premie Rationeel Watergebruik (RWG)</a:t>
            </a:r>
            <a:endParaRPr lang="nl-NL" altLang="nl-BE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72BFC7A-C70D-794D-8034-73C4695D3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maart 2023</a:t>
            </a:r>
            <a:endParaRPr lang="en-GB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4E6855B-A12D-A04F-B777-3D92CD44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  <p:pic>
        <p:nvPicPr>
          <p:cNvPr id="13" name="Tijdelijke aanduiding voor afbeelding 10" descr="Afbeelding met lucht&#10;&#10;Automatisch gegenereerde beschrijving">
            <a:extLst>
              <a:ext uri="{FF2B5EF4-FFF2-40B4-BE49-F238E27FC236}">
                <a16:creationId xmlns:a16="http://schemas.microsoft.com/office/drawing/2014/main" id="{068AE6E8-277D-9C4E-A45C-EC17A421C9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5309" y="-8342"/>
            <a:ext cx="4696691" cy="686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9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binnen, tafel, bureau, zitten&#10;&#10;Automatisch gegenereerde beschrijving">
            <a:extLst>
              <a:ext uri="{FF2B5EF4-FFF2-40B4-BE49-F238E27FC236}">
                <a16:creationId xmlns:a16="http://schemas.microsoft.com/office/drawing/2014/main" id="{9DA56094-36C4-3A44-8267-9CEE5C2EA9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"/>
          <a:stretch/>
        </p:blipFill>
        <p:spPr>
          <a:xfrm>
            <a:off x="6096000" y="-1"/>
            <a:ext cx="6096000" cy="6857999"/>
          </a:xfrm>
          <a:prstGeom prst="rect">
            <a:avLst/>
          </a:pr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0844222-2BE6-5B47-A5D3-96F66EA648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852DE4F-91C9-2B4E-953F-80729BACB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1. Wetgeving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E42D5C7-0095-D449-AB10-EDB46C56FF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85000" lnSpcReduction="20000"/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2281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/>
              <a:t>Wetgeving</a:t>
            </a:r>
            <a:endParaRPr lang="nl-NL"/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721822" y="1600333"/>
            <a:ext cx="9486703" cy="3812025"/>
          </a:xfrm>
        </p:spPr>
        <p:txBody>
          <a:bodyPr/>
          <a:lstStyle/>
          <a:p>
            <a:pPr eaLnBrk="1" hangingPunct="1"/>
            <a:r>
              <a:rPr lang="nl-BE" altLang="nl-BE" sz="2400"/>
              <a:t>Europese kaderrichtlijn water en stedelijk afvalwater – al het afvalwater moet gezuiverd worden</a:t>
            </a:r>
          </a:p>
          <a:p>
            <a:pPr eaLnBrk="1" hangingPunct="1"/>
            <a:r>
              <a:rPr lang="nl-BE" altLang="nl-BE" sz="2400"/>
              <a:t>Vlaanderen Wetgeving VLAREM II</a:t>
            </a:r>
          </a:p>
          <a:p>
            <a:pPr lvl="1" eaLnBrk="1" hangingPunct="1"/>
            <a:r>
              <a:rPr lang="nl-BE" altLang="nl-BE" sz="2200"/>
              <a:t>Hemelwater gescheiden afvoeren: zowel op privé als openbaar domein</a:t>
            </a:r>
          </a:p>
          <a:p>
            <a:pPr lvl="1" eaLnBrk="1" hangingPunct="1"/>
            <a:r>
              <a:rPr lang="nl-BE" altLang="nl-BE" sz="2200"/>
              <a:t>Aansluitingsplicht voor afvalwater</a:t>
            </a:r>
            <a:endParaRPr lang="nl-BE" altLang="nl-BE" sz="2200">
              <a:highlight>
                <a:srgbClr val="FFFF00"/>
              </a:highlight>
            </a:endParaRPr>
          </a:p>
          <a:p>
            <a:pPr lvl="1" eaLnBrk="1" hangingPunct="1"/>
            <a:endParaRPr lang="nl-BE" altLang="nl-BE" sz="1800"/>
          </a:p>
          <a:p>
            <a:pPr lvl="1" eaLnBrk="1" hangingPunct="1"/>
            <a:endParaRPr lang="nl-NL" altLang="nl-BE" sz="180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1FB643B-66CC-7C4C-B85B-22F0F859E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</p:spTree>
    <p:extLst>
      <p:ext uri="{BB962C8B-B14F-4D97-AF65-F5344CB8AC3E}">
        <p14:creationId xmlns:p14="http://schemas.microsoft.com/office/powerpoint/2010/main" val="307608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hthoek 37">
            <a:extLst>
              <a:ext uri="{FF2B5EF4-FFF2-40B4-BE49-F238E27FC236}">
                <a16:creationId xmlns:a16="http://schemas.microsoft.com/office/drawing/2014/main" id="{DD371690-61AD-4A79-8E30-0D17E97F76F5}"/>
              </a:ext>
            </a:extLst>
          </p:cNvPr>
          <p:cNvSpPr/>
          <p:nvPr/>
        </p:nvSpPr>
        <p:spPr>
          <a:xfrm>
            <a:off x="431371" y="5867400"/>
            <a:ext cx="1473629" cy="825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2133" err="1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D84BF3EF-5DDA-4E44-918E-C4CEEC53A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572000"/>
            <a:ext cx="2667000" cy="228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nl-BE" altLang="nl-BE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55EF4BC6-95A5-43C6-B7CD-475EE735B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10000"/>
            <a:ext cx="5791200" cy="30480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nl-NL" altLang="nl-BE" sz="1800">
              <a:latin typeface="Times New Roman" panose="02020603050405020304" pitchFamily="18" charset="0"/>
            </a:endParaRPr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714926D4-36FF-4D16-8574-68DA2E76EA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1822" y="374191"/>
            <a:ext cx="10289079" cy="868229"/>
          </a:xfrm>
        </p:spPr>
        <p:txBody>
          <a:bodyPr/>
          <a:lstStyle/>
          <a:p>
            <a:r>
              <a:rPr lang="nl-BE" altLang="nl-BE"/>
              <a:t>Waarom naar een </a:t>
            </a:r>
            <a:r>
              <a:rPr lang="nl-BE" altLang="nl-BE">
                <a:solidFill>
                  <a:schemeClr val="accent2"/>
                </a:solidFill>
              </a:rPr>
              <a:t>gescheiden</a:t>
            </a:r>
            <a:r>
              <a:rPr lang="nl-BE" altLang="nl-BE"/>
              <a:t> stelsel?</a:t>
            </a:r>
            <a:endParaRPr lang="nl-NL" altLang="nl-BE"/>
          </a:p>
        </p:txBody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B9F8698C-E159-428F-A39D-3444422D4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5410200"/>
            <a:ext cx="4191000" cy="1447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nl-BE" altLang="nl-BE"/>
          </a:p>
        </p:txBody>
      </p:sp>
      <p:sp>
        <p:nvSpPr>
          <p:cNvPr id="37895" name="Line 7">
            <a:extLst>
              <a:ext uri="{FF2B5EF4-FFF2-40B4-BE49-F238E27FC236}">
                <a16:creationId xmlns:a16="http://schemas.microsoft.com/office/drawing/2014/main" id="{B411A82A-D823-4AD4-B846-E86CB013516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86149" y="4797729"/>
            <a:ext cx="5791200" cy="841071"/>
          </a:xfrm>
          <a:prstGeom prst="line">
            <a:avLst/>
          </a:prstGeom>
          <a:noFill/>
          <a:ln w="381000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BE" sz="1351"/>
          </a:p>
        </p:txBody>
      </p:sp>
      <p:sp>
        <p:nvSpPr>
          <p:cNvPr id="37896" name="Rectangle 8">
            <a:extLst>
              <a:ext uri="{FF2B5EF4-FFF2-40B4-BE49-F238E27FC236}">
                <a16:creationId xmlns:a16="http://schemas.microsoft.com/office/drawing/2014/main" id="{4F8E360B-7F25-4928-8600-812743BCD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4572000"/>
            <a:ext cx="914400" cy="3810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nl-BE" altLang="nl-BE"/>
          </a:p>
        </p:txBody>
      </p:sp>
      <p:sp>
        <p:nvSpPr>
          <p:cNvPr id="37897" name="Rectangle 9">
            <a:extLst>
              <a:ext uri="{FF2B5EF4-FFF2-40B4-BE49-F238E27FC236}">
                <a16:creationId xmlns:a16="http://schemas.microsoft.com/office/drawing/2014/main" id="{47A3B69E-3405-4D3E-8872-868045C9B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0" y="5410200"/>
            <a:ext cx="914400" cy="3810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nl-BE" altLang="nl-BE"/>
          </a:p>
        </p:txBody>
      </p:sp>
      <p:sp>
        <p:nvSpPr>
          <p:cNvPr id="37898" name="AutoShape 10">
            <a:extLst>
              <a:ext uri="{FF2B5EF4-FFF2-40B4-BE49-F238E27FC236}">
                <a16:creationId xmlns:a16="http://schemas.microsoft.com/office/drawing/2014/main" id="{AC26BB8E-2A91-43D1-AC13-C0DA04081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5257800"/>
            <a:ext cx="1219200" cy="685800"/>
          </a:xfrm>
          <a:prstGeom prst="can">
            <a:avLst>
              <a:gd name="adj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nl-BE" altLang="nl-BE"/>
          </a:p>
        </p:txBody>
      </p:sp>
      <p:sp>
        <p:nvSpPr>
          <p:cNvPr id="37899" name="AutoShape 11">
            <a:extLst>
              <a:ext uri="{FF2B5EF4-FFF2-40B4-BE49-F238E27FC236}">
                <a16:creationId xmlns:a16="http://schemas.microsoft.com/office/drawing/2014/main" id="{27F3CBF1-6F3B-4350-945D-F9F56A3B69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5715000"/>
            <a:ext cx="685800" cy="457200"/>
          </a:xfrm>
          <a:prstGeom prst="can">
            <a:avLst>
              <a:gd name="adj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nl-BE" altLang="nl-BE"/>
          </a:p>
        </p:txBody>
      </p:sp>
      <p:sp>
        <p:nvSpPr>
          <p:cNvPr id="37900" name="AutoShape 12">
            <a:extLst>
              <a:ext uri="{FF2B5EF4-FFF2-40B4-BE49-F238E27FC236}">
                <a16:creationId xmlns:a16="http://schemas.microsoft.com/office/drawing/2014/main" id="{8AB2CE4B-F04D-47DB-9B78-1D6B01254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5867400"/>
            <a:ext cx="685800" cy="457200"/>
          </a:xfrm>
          <a:prstGeom prst="can">
            <a:avLst>
              <a:gd name="adj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nl-BE" altLang="nl-BE"/>
          </a:p>
        </p:txBody>
      </p:sp>
      <p:sp>
        <p:nvSpPr>
          <p:cNvPr id="37901" name="Rectangle 13">
            <a:extLst>
              <a:ext uri="{FF2B5EF4-FFF2-40B4-BE49-F238E27FC236}">
                <a16:creationId xmlns:a16="http://schemas.microsoft.com/office/drawing/2014/main" id="{CEDA9AD3-142F-4EA5-9C24-1AA0E5F2D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038600"/>
            <a:ext cx="3048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nl-BE" altLang="nl-BE"/>
          </a:p>
        </p:txBody>
      </p:sp>
      <p:sp>
        <p:nvSpPr>
          <p:cNvPr id="37902" name="Rectangle 14">
            <a:extLst>
              <a:ext uri="{FF2B5EF4-FFF2-40B4-BE49-F238E27FC236}">
                <a16:creationId xmlns:a16="http://schemas.microsoft.com/office/drawing/2014/main" id="{1ADD44A6-878D-4D9A-B355-E92C39777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191000"/>
            <a:ext cx="304800" cy="787664"/>
          </a:xfrm>
          <a:prstGeom prst="rect">
            <a:avLst/>
          </a:prstGeom>
          <a:solidFill>
            <a:schemeClr val="accent6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nl-BE" altLang="nl-BE"/>
          </a:p>
        </p:txBody>
      </p:sp>
      <p:sp>
        <p:nvSpPr>
          <p:cNvPr id="37903" name="Line 15">
            <a:extLst>
              <a:ext uri="{FF2B5EF4-FFF2-40B4-BE49-F238E27FC236}">
                <a16:creationId xmlns:a16="http://schemas.microsoft.com/office/drawing/2014/main" id="{0D6B3982-EB17-410F-BAD8-B93CFAA64931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4038600"/>
            <a:ext cx="0" cy="304800"/>
          </a:xfrm>
          <a:prstGeom prst="line">
            <a:avLst/>
          </a:prstGeom>
          <a:noFill/>
          <a:ln w="76200">
            <a:solidFill>
              <a:schemeClr val="accent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BE" sz="1351"/>
          </a:p>
        </p:txBody>
      </p:sp>
      <p:sp>
        <p:nvSpPr>
          <p:cNvPr id="37904" name="Line 16">
            <a:extLst>
              <a:ext uri="{FF2B5EF4-FFF2-40B4-BE49-F238E27FC236}">
                <a16:creationId xmlns:a16="http://schemas.microsoft.com/office/drawing/2014/main" id="{8C7FA9BE-E2E7-4DA7-875F-6E3F4EF78E2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4114800"/>
            <a:ext cx="0" cy="685800"/>
          </a:xfrm>
          <a:prstGeom prst="line">
            <a:avLst/>
          </a:prstGeom>
          <a:noFill/>
          <a:ln w="76200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BE" sz="1351"/>
          </a:p>
        </p:txBody>
      </p:sp>
      <p:sp>
        <p:nvSpPr>
          <p:cNvPr id="37905" name="Line 17">
            <a:extLst>
              <a:ext uri="{FF2B5EF4-FFF2-40B4-BE49-F238E27FC236}">
                <a16:creationId xmlns:a16="http://schemas.microsoft.com/office/drawing/2014/main" id="{82898189-AD5C-4E57-92E9-28BB3DAE044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4038600"/>
            <a:ext cx="0" cy="304800"/>
          </a:xfrm>
          <a:prstGeom prst="line">
            <a:avLst/>
          </a:prstGeom>
          <a:noFill/>
          <a:ln w="76200">
            <a:solidFill>
              <a:schemeClr val="accent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BE" sz="1351"/>
          </a:p>
        </p:txBody>
      </p:sp>
      <p:sp>
        <p:nvSpPr>
          <p:cNvPr id="37906" name="Line 18">
            <a:extLst>
              <a:ext uri="{FF2B5EF4-FFF2-40B4-BE49-F238E27FC236}">
                <a16:creationId xmlns:a16="http://schemas.microsoft.com/office/drawing/2014/main" id="{CE98F578-4C8E-4122-9781-D4410A48619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4114800"/>
            <a:ext cx="0" cy="762000"/>
          </a:xfrm>
          <a:prstGeom prst="line">
            <a:avLst/>
          </a:prstGeom>
          <a:noFill/>
          <a:ln w="76200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BE" sz="1351"/>
          </a:p>
        </p:txBody>
      </p:sp>
      <p:sp>
        <p:nvSpPr>
          <p:cNvPr id="37907" name="Line 19">
            <a:extLst>
              <a:ext uri="{FF2B5EF4-FFF2-40B4-BE49-F238E27FC236}">
                <a16:creationId xmlns:a16="http://schemas.microsoft.com/office/drawing/2014/main" id="{29B5F545-3301-42B5-A4D4-445EAEE838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038600"/>
            <a:ext cx="0" cy="304800"/>
          </a:xfrm>
          <a:prstGeom prst="line">
            <a:avLst/>
          </a:prstGeom>
          <a:noFill/>
          <a:ln w="76200">
            <a:solidFill>
              <a:schemeClr val="accent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BE" sz="1351"/>
          </a:p>
        </p:txBody>
      </p:sp>
      <p:sp>
        <p:nvSpPr>
          <p:cNvPr id="37908" name="Line 20">
            <a:extLst>
              <a:ext uri="{FF2B5EF4-FFF2-40B4-BE49-F238E27FC236}">
                <a16:creationId xmlns:a16="http://schemas.microsoft.com/office/drawing/2014/main" id="{497B89F0-7DA3-47ED-8AC7-02D03F640C96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4114800"/>
            <a:ext cx="0" cy="838200"/>
          </a:xfrm>
          <a:prstGeom prst="line">
            <a:avLst/>
          </a:prstGeom>
          <a:noFill/>
          <a:ln w="76200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BE" sz="1351"/>
          </a:p>
        </p:txBody>
      </p:sp>
      <p:sp>
        <p:nvSpPr>
          <p:cNvPr id="37909" name="Line 21">
            <a:extLst>
              <a:ext uri="{FF2B5EF4-FFF2-40B4-BE49-F238E27FC236}">
                <a16:creationId xmlns:a16="http://schemas.microsoft.com/office/drawing/2014/main" id="{AA70B9F2-7D91-496D-A324-0FE9EC86BB02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038600"/>
            <a:ext cx="0" cy="304800"/>
          </a:xfrm>
          <a:prstGeom prst="line">
            <a:avLst/>
          </a:prstGeom>
          <a:noFill/>
          <a:ln w="76200">
            <a:solidFill>
              <a:schemeClr val="accent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BE" sz="1351"/>
          </a:p>
        </p:txBody>
      </p:sp>
      <p:sp>
        <p:nvSpPr>
          <p:cNvPr id="37910" name="Line 22">
            <a:extLst>
              <a:ext uri="{FF2B5EF4-FFF2-40B4-BE49-F238E27FC236}">
                <a16:creationId xmlns:a16="http://schemas.microsoft.com/office/drawing/2014/main" id="{EE549E4A-F3D9-486B-85EB-9BCD65BD9F4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114800"/>
            <a:ext cx="0" cy="914400"/>
          </a:xfrm>
          <a:prstGeom prst="line">
            <a:avLst/>
          </a:prstGeom>
          <a:noFill/>
          <a:ln w="76200">
            <a:solidFill>
              <a:schemeClr val="accent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BE" sz="1351"/>
          </a:p>
        </p:txBody>
      </p:sp>
      <p:sp>
        <p:nvSpPr>
          <p:cNvPr id="37911" name="Line 23">
            <a:extLst>
              <a:ext uri="{FF2B5EF4-FFF2-40B4-BE49-F238E27FC236}">
                <a16:creationId xmlns:a16="http://schemas.microsoft.com/office/drawing/2014/main" id="{AC3A748C-10C6-44A6-A862-03796F03DE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6800" y="5486400"/>
            <a:ext cx="609600" cy="152400"/>
          </a:xfrm>
          <a:prstGeom prst="line">
            <a:avLst/>
          </a:prstGeom>
          <a:noFill/>
          <a:ln w="127000">
            <a:solidFill>
              <a:schemeClr val="accent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BE" sz="1351"/>
          </a:p>
        </p:txBody>
      </p:sp>
      <p:sp>
        <p:nvSpPr>
          <p:cNvPr id="37912" name="Text Box 24">
            <a:extLst>
              <a:ext uri="{FF2B5EF4-FFF2-40B4-BE49-F238E27FC236}">
                <a16:creationId xmlns:a16="http://schemas.microsoft.com/office/drawing/2014/main" id="{516CB181-EF55-45CF-8ADF-D293A2DD0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7196" y="1823633"/>
            <a:ext cx="488308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914400" indent="-4572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371600" indent="-4572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828800" indent="-4572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286000" indent="-4572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marL="0" indent="0">
              <a:spcBef>
                <a:spcPct val="0"/>
              </a:spcBef>
              <a:buClrTx/>
              <a:buNone/>
            </a:pPr>
            <a:r>
              <a:rPr lang="nl-BE" altLang="nl-BE" sz="160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Nadelen gemengd stelsel</a:t>
            </a:r>
          </a:p>
          <a:p>
            <a:pPr marL="342900" indent="-342900">
              <a:spcBef>
                <a:spcPct val="0"/>
              </a:spcBef>
              <a:buClrTx/>
              <a:buFont typeface="+mj-lt"/>
              <a:buAutoNum type="arabicPeriod"/>
            </a:pPr>
            <a:r>
              <a:rPr lang="nl-BE" altLang="nl-BE" sz="160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Kleine hoeveelheid afvalwater vervuilt gigantische hoeveelheid proper hemelwater</a:t>
            </a:r>
          </a:p>
          <a:p>
            <a:pPr marL="342900" indent="-342900">
              <a:spcBef>
                <a:spcPct val="0"/>
              </a:spcBef>
              <a:buClrTx/>
              <a:buFont typeface="+mj-lt"/>
              <a:buAutoNum type="arabicPeriod"/>
            </a:pPr>
            <a:r>
              <a:rPr lang="nl-BE" altLang="nl-BE" sz="160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Verdroging</a:t>
            </a:r>
          </a:p>
          <a:p>
            <a:pPr marL="342900" indent="-342900">
              <a:spcBef>
                <a:spcPct val="0"/>
              </a:spcBef>
              <a:buClrTx/>
              <a:buFont typeface="+mj-lt"/>
              <a:buAutoNum type="arabicPeriod"/>
            </a:pPr>
            <a:r>
              <a:rPr lang="nl-BE" altLang="nl-BE" sz="160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Overstorten blijven voor vervuiling zorgen</a:t>
            </a:r>
          </a:p>
          <a:p>
            <a:pPr marL="342900" indent="-342900">
              <a:spcBef>
                <a:spcPct val="0"/>
              </a:spcBef>
              <a:buClrTx/>
              <a:buFont typeface="+mj-lt"/>
              <a:buAutoNum type="arabicPeriod"/>
            </a:pPr>
            <a:r>
              <a:rPr lang="nl-BE" altLang="nl-BE" sz="160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Rendement van de zuivering is te laag</a:t>
            </a:r>
            <a:endParaRPr lang="nl-NL" altLang="nl-BE" sz="1600" strike="sngStrike">
              <a:highlight>
                <a:srgbClr val="FFFF00"/>
              </a:highlight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7914" name="Text Box 26">
            <a:extLst>
              <a:ext uri="{FF2B5EF4-FFF2-40B4-BE49-F238E27FC236}">
                <a16:creationId xmlns:a16="http://schemas.microsoft.com/office/drawing/2014/main" id="{AB06FD24-047B-4889-BDBB-4C7286036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4114800"/>
            <a:ext cx="11721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nl-BE" altLang="nl-BE" sz="1800" b="1">
                <a:latin typeface="+mn-lt"/>
              </a:rPr>
              <a:t>waterloop</a:t>
            </a:r>
            <a:endParaRPr lang="nl-NL" altLang="nl-BE" sz="1800" b="1">
              <a:latin typeface="+mn-lt"/>
            </a:endParaRPr>
          </a:p>
        </p:txBody>
      </p:sp>
      <p:sp>
        <p:nvSpPr>
          <p:cNvPr id="37915" name="Text Box 27">
            <a:extLst>
              <a:ext uri="{FF2B5EF4-FFF2-40B4-BE49-F238E27FC236}">
                <a16:creationId xmlns:a16="http://schemas.microsoft.com/office/drawing/2014/main" id="{9E5DDB51-B74C-4C98-96A8-BEF7B8AAA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1600" y="4876800"/>
            <a:ext cx="11721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nl-BE" altLang="nl-BE" sz="1800" b="1">
                <a:latin typeface="+mn-lt"/>
              </a:rPr>
              <a:t>waterloop</a:t>
            </a:r>
            <a:endParaRPr lang="nl-NL" altLang="nl-BE" sz="1800" b="1">
              <a:latin typeface="+mn-lt"/>
            </a:endParaRPr>
          </a:p>
        </p:txBody>
      </p:sp>
      <p:sp>
        <p:nvSpPr>
          <p:cNvPr id="37916" name="Rectangle 28">
            <a:extLst>
              <a:ext uri="{FF2B5EF4-FFF2-40B4-BE49-F238E27FC236}">
                <a16:creationId xmlns:a16="http://schemas.microsoft.com/office/drawing/2014/main" id="{4ED53902-69A2-4060-A21E-7D549E94A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810000"/>
            <a:ext cx="304800" cy="1600200"/>
          </a:xfrm>
          <a:prstGeom prst="rect">
            <a:avLst/>
          </a:prstGeom>
          <a:solidFill>
            <a:schemeClr val="accent6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nl-BE" altLang="nl-BE"/>
          </a:p>
        </p:txBody>
      </p:sp>
      <p:sp>
        <p:nvSpPr>
          <p:cNvPr id="37917" name="Rectangle 29">
            <a:extLst>
              <a:ext uri="{FF2B5EF4-FFF2-40B4-BE49-F238E27FC236}">
                <a16:creationId xmlns:a16="http://schemas.microsoft.com/office/drawing/2014/main" id="{D175A7F4-A791-4689-B929-52A8D814C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810000"/>
            <a:ext cx="3048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nl-BE" altLang="nl-BE"/>
          </a:p>
        </p:txBody>
      </p:sp>
      <p:sp>
        <p:nvSpPr>
          <p:cNvPr id="37918" name="AutoShape 30">
            <a:extLst>
              <a:ext uri="{FF2B5EF4-FFF2-40B4-BE49-F238E27FC236}">
                <a16:creationId xmlns:a16="http://schemas.microsoft.com/office/drawing/2014/main" id="{2CA87EE9-FBE4-40A0-B43B-1036A7236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3505200"/>
            <a:ext cx="609600" cy="3810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799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 sz="1351"/>
          </a:p>
        </p:txBody>
      </p:sp>
      <p:sp>
        <p:nvSpPr>
          <p:cNvPr id="37924" name="Rectangle 36">
            <a:extLst>
              <a:ext uri="{FF2B5EF4-FFF2-40B4-BE49-F238E27FC236}">
                <a16:creationId xmlns:a16="http://schemas.microsoft.com/office/drawing/2014/main" id="{0FC55C29-9278-412E-A531-1E0B827EC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038600"/>
            <a:ext cx="533400" cy="7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nl-BE" alt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F2CC48C-A6E9-AE40-B245-4B5C3521A1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649701"/>
            <a:ext cx="5779603" cy="2395150"/>
          </a:xfrm>
          <a:prstGeom prst="rect">
            <a:avLst/>
          </a:prstGeom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C86128A-4D8D-4205-80B4-501F57C6F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</p:spTree>
    <p:extLst>
      <p:ext uri="{BB962C8B-B14F-4D97-AF65-F5344CB8AC3E}">
        <p14:creationId xmlns:p14="http://schemas.microsoft.com/office/powerpoint/2010/main" val="250838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hoek 22">
            <a:extLst>
              <a:ext uri="{FF2B5EF4-FFF2-40B4-BE49-F238E27FC236}">
                <a16:creationId xmlns:a16="http://schemas.microsoft.com/office/drawing/2014/main" id="{8AD42030-44E0-B047-B224-11715455BA54}"/>
              </a:ext>
            </a:extLst>
          </p:cNvPr>
          <p:cNvSpPr/>
          <p:nvPr/>
        </p:nvSpPr>
        <p:spPr>
          <a:xfrm>
            <a:off x="5771068" y="4307136"/>
            <a:ext cx="83199" cy="6281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600" err="1"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C6C7C99D-85B6-654A-B2C9-480B3C69E9FD}"/>
              </a:ext>
            </a:extLst>
          </p:cNvPr>
          <p:cNvSpPr/>
          <p:nvPr/>
        </p:nvSpPr>
        <p:spPr>
          <a:xfrm>
            <a:off x="2981569" y="3269734"/>
            <a:ext cx="83199" cy="6281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600" err="1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1282A02-7319-F94D-88A0-8C1AC308C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51817478-C8E4-7D41-AF32-EDFA57539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BE">
                <a:solidFill>
                  <a:schemeClr val="accent1"/>
                </a:solidFill>
              </a:rPr>
              <a:t>Wetgeving </a:t>
            </a:r>
            <a:r>
              <a:rPr lang="nl-BE">
                <a:solidFill>
                  <a:schemeClr val="accent2"/>
                </a:solidFill>
              </a:rPr>
              <a:t>voor woningbouw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5DF117CA-F7C8-D245-830D-F71B9B48CB56}"/>
              </a:ext>
            </a:extLst>
          </p:cNvPr>
          <p:cNvSpPr txBox="1"/>
          <p:nvPr/>
        </p:nvSpPr>
        <p:spPr>
          <a:xfrm>
            <a:off x="1852566" y="2233310"/>
            <a:ext cx="2424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/>
              <a:t>Gewestelijke Stedenbouwkundige Verordening hemelwater</a:t>
            </a:r>
            <a:endParaRPr lang="nl-BE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EB559485-2C07-2E4B-882F-C16FB6E50A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346500"/>
              </p:ext>
            </p:extLst>
          </p:nvPr>
        </p:nvGraphicFramePr>
        <p:xfrm>
          <a:off x="1393937" y="3788072"/>
          <a:ext cx="10323472" cy="549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5" name="Groep 14">
            <a:extLst>
              <a:ext uri="{FF2B5EF4-FFF2-40B4-BE49-F238E27FC236}">
                <a16:creationId xmlns:a16="http://schemas.microsoft.com/office/drawing/2014/main" id="{B9427FFD-9685-0344-98B0-7932653E9DF6}"/>
              </a:ext>
            </a:extLst>
          </p:cNvPr>
          <p:cNvGrpSpPr/>
          <p:nvPr/>
        </p:nvGrpSpPr>
        <p:grpSpPr>
          <a:xfrm>
            <a:off x="474591" y="3481622"/>
            <a:ext cx="1139606" cy="1139606"/>
            <a:chOff x="838200" y="3892803"/>
            <a:chExt cx="850626" cy="850626"/>
          </a:xfrm>
        </p:grpSpPr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F957ABAF-52B2-5A43-B846-F9BD51FCCB99}"/>
                </a:ext>
              </a:extLst>
            </p:cNvPr>
            <p:cNvSpPr/>
            <p:nvPr/>
          </p:nvSpPr>
          <p:spPr>
            <a:xfrm>
              <a:off x="838200" y="3892803"/>
              <a:ext cx="850626" cy="8506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600" err="1"/>
            </a:p>
          </p:txBody>
        </p:sp>
        <p:pic>
          <p:nvPicPr>
            <p:cNvPr id="17" name="Afbeelding 16">
              <a:extLst>
                <a:ext uri="{FF2B5EF4-FFF2-40B4-BE49-F238E27FC236}">
                  <a16:creationId xmlns:a16="http://schemas.microsoft.com/office/drawing/2014/main" id="{A01788C5-02A7-7040-B2E1-06573E014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23713" y="4084806"/>
              <a:ext cx="445082" cy="440494"/>
            </a:xfrm>
            <a:prstGeom prst="rect">
              <a:avLst/>
            </a:prstGeom>
          </p:spPr>
        </p:pic>
      </p:grpSp>
      <p:sp>
        <p:nvSpPr>
          <p:cNvPr id="24" name="Tekstvak 23">
            <a:extLst>
              <a:ext uri="{FF2B5EF4-FFF2-40B4-BE49-F238E27FC236}">
                <a16:creationId xmlns:a16="http://schemas.microsoft.com/office/drawing/2014/main" id="{9F0ABAC1-20B4-FB49-8F18-72D7DC43DECB}"/>
              </a:ext>
            </a:extLst>
          </p:cNvPr>
          <p:cNvSpPr txBox="1"/>
          <p:nvPr/>
        </p:nvSpPr>
        <p:spPr>
          <a:xfrm>
            <a:off x="4595766" y="5034384"/>
            <a:ext cx="24244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>
                <a:sym typeface="Wingdings" panose="05000000000000000000" pitchFamily="2" charset="2"/>
              </a:rPr>
              <a:t>Hemelwaterput</a:t>
            </a:r>
            <a:endParaRPr lang="nl-BE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9225778F-E5A5-AC49-AB84-4F9990AE6888}"/>
              </a:ext>
            </a:extLst>
          </p:cNvPr>
          <p:cNvSpPr/>
          <p:nvPr/>
        </p:nvSpPr>
        <p:spPr>
          <a:xfrm>
            <a:off x="8132303" y="3269734"/>
            <a:ext cx="83199" cy="6281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600" err="1"/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48134B67-10EA-1245-A7E3-36FF3FC6EEFB}"/>
              </a:ext>
            </a:extLst>
          </p:cNvPr>
          <p:cNvSpPr txBox="1"/>
          <p:nvPr/>
        </p:nvSpPr>
        <p:spPr>
          <a:xfrm>
            <a:off x="6919101" y="2438737"/>
            <a:ext cx="2424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>
                <a:sym typeface="Wingdings" panose="05000000000000000000" pitchFamily="2" charset="2"/>
              </a:rPr>
              <a:t>Hemelwaterput + Gescheiden stelsel + infiltratie</a:t>
            </a:r>
            <a:endParaRPr lang="nl-BE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D1C66320-8404-1846-9E79-70435C1C882C}"/>
              </a:ext>
            </a:extLst>
          </p:cNvPr>
          <p:cNvSpPr/>
          <p:nvPr/>
        </p:nvSpPr>
        <p:spPr>
          <a:xfrm>
            <a:off x="10366217" y="4324892"/>
            <a:ext cx="83199" cy="6281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600" err="1"/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5466C65D-4737-5348-8C96-6DC9FDBC0312}"/>
              </a:ext>
            </a:extLst>
          </p:cNvPr>
          <p:cNvSpPr txBox="1"/>
          <p:nvPr/>
        </p:nvSpPr>
        <p:spPr>
          <a:xfrm>
            <a:off x="9190915" y="5034384"/>
            <a:ext cx="2424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>
                <a:sym typeface="Wingdings" panose="05000000000000000000" pitchFamily="2" charset="2"/>
              </a:rPr>
              <a:t>Hemelwaterput + gescheiden stelsel + infiltratie (verstrenging)</a:t>
            </a:r>
            <a:endParaRPr lang="nl-BE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67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/>
              <a:t>Voorwaarden rioleringsproject</a:t>
            </a:r>
            <a:br>
              <a:rPr lang="nl-BE"/>
            </a:br>
            <a:r>
              <a:rPr lang="nl-BE">
                <a:solidFill>
                  <a:schemeClr val="accent2"/>
                </a:solidFill>
              </a:rPr>
              <a:t>als gevolg van de wetgeving</a:t>
            </a:r>
            <a:endParaRPr lang="nl-NL">
              <a:solidFill>
                <a:schemeClr val="accent2"/>
              </a:solidFill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590D6CB-B2B7-45CA-B293-389E07C4FA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21822" y="1600333"/>
            <a:ext cx="6532993" cy="4441652"/>
          </a:xfrm>
        </p:spPr>
        <p:txBody>
          <a:bodyPr/>
          <a:lstStyle/>
          <a:p>
            <a:pPr marL="230188" lvl="1" indent="0" eaLnBrk="1" hangingPunct="1">
              <a:lnSpc>
                <a:spcPct val="150000"/>
              </a:lnSpc>
              <a:buNone/>
            </a:pPr>
            <a:r>
              <a:rPr lang="nl-BE" altLang="nl-BE" sz="2000"/>
              <a:t>Gescheiden riolering =</a:t>
            </a:r>
            <a:br>
              <a:rPr lang="nl-BE" altLang="nl-BE" sz="2000"/>
            </a:br>
            <a:r>
              <a:rPr lang="nl-BE" altLang="nl-BE" sz="2000"/>
              <a:t>aparte afvoer van vuilwater en regenwater</a:t>
            </a:r>
          </a:p>
          <a:p>
            <a:pPr lvl="2">
              <a:lnSpc>
                <a:spcPct val="150000"/>
              </a:lnSpc>
            </a:pPr>
            <a:r>
              <a:rPr lang="nl-BE" altLang="nl-BE" sz="2000"/>
              <a:t>vuilwater naar zuiveringsstation </a:t>
            </a:r>
          </a:p>
          <a:p>
            <a:pPr lvl="2">
              <a:lnSpc>
                <a:spcPct val="150000"/>
              </a:lnSpc>
            </a:pPr>
            <a:r>
              <a:rPr lang="nl-BE" altLang="nl-BE" sz="2000"/>
              <a:t>regenwater naar waterloop</a:t>
            </a:r>
          </a:p>
          <a:p>
            <a:pPr marL="230188" lvl="1" indent="0" eaLnBrk="1" hangingPunct="1">
              <a:lnSpc>
                <a:spcPct val="150000"/>
              </a:lnSpc>
              <a:buNone/>
            </a:pPr>
            <a:endParaRPr lang="nl-BE" altLang="nl-BE" sz="2000"/>
          </a:p>
          <a:p>
            <a:pPr marL="230188" lvl="1" indent="0" eaLnBrk="1" hangingPunct="1">
              <a:lnSpc>
                <a:spcPct val="150000"/>
              </a:lnSpc>
              <a:buNone/>
            </a:pPr>
            <a:r>
              <a:rPr lang="nl-BE" altLang="nl-BE" sz="2000"/>
              <a:t>Afkoppeling regenwater op openbaar</a:t>
            </a:r>
            <a:br>
              <a:rPr lang="nl-BE" altLang="nl-BE" sz="2000"/>
            </a:br>
            <a:r>
              <a:rPr lang="nl-BE" altLang="nl-BE" sz="2000"/>
              <a:t>en </a:t>
            </a:r>
            <a:r>
              <a:rPr lang="nl-BE" altLang="nl-BE" sz="2000" b="1" u="sng"/>
              <a:t>privédomein</a:t>
            </a:r>
            <a:r>
              <a:rPr lang="nl-BE" altLang="nl-BE" sz="2000"/>
              <a:t> </a:t>
            </a:r>
            <a:endParaRPr lang="nl-BE" altLang="nl-BE" sz="280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5C69FBF-D0DE-3240-98CC-39E0D32BE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maart 2023</a:t>
            </a:r>
            <a:endParaRPr lang="en-GB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3244A05-0D24-794F-B7BC-E176C8836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  <p:pic>
        <p:nvPicPr>
          <p:cNvPr id="10" name="Tijdelijke aanduiding voor afbeelding 10">
            <a:extLst>
              <a:ext uri="{FF2B5EF4-FFF2-40B4-BE49-F238E27FC236}">
                <a16:creationId xmlns:a16="http://schemas.microsoft.com/office/drawing/2014/main" id="{13CB2FAF-1097-7144-8E84-66E5795494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97668" y="0"/>
            <a:ext cx="4494332" cy="686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85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2" descr="Videocamera">
            <a:extLst>
              <a:ext uri="{FF2B5EF4-FFF2-40B4-BE49-F238E27FC236}">
                <a16:creationId xmlns:a16="http://schemas.microsoft.com/office/drawing/2014/main" id="{0F58DEFD-108E-2F4A-8B7E-45093BB27DF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927" b="4927"/>
          <a:stretch>
            <a:fillRect/>
          </a:stretch>
        </p:blipFill>
        <p:spPr>
          <a:xfrm>
            <a:off x="6653441" y="5873575"/>
            <a:ext cx="1092035" cy="984424"/>
          </a:xfrm>
        </p:spPr>
      </p:pic>
      <p:pic>
        <p:nvPicPr>
          <p:cNvPr id="6" name="Afbeelding 5" descr="Afbeelding met gebouw&#10;&#10;Automatisch gegenereerde beschrijving">
            <a:extLst>
              <a:ext uri="{FF2B5EF4-FFF2-40B4-BE49-F238E27FC236}">
                <a16:creationId xmlns:a16="http://schemas.microsoft.com/office/drawing/2014/main" id="{13A9FF29-31D8-E541-8B25-27173E113B1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5952" y="1"/>
            <a:ext cx="6116048" cy="6858000"/>
          </a:xfrm>
          <a:prstGeom prst="rect">
            <a:avLst/>
          </a:pr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0844222-2BE6-5B47-A5D3-96F66EA648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852DE4F-91C9-2B4E-953F-80729BAC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993" y="714250"/>
            <a:ext cx="5474007" cy="1672402"/>
          </a:xfrm>
        </p:spPr>
        <p:txBody>
          <a:bodyPr/>
          <a:lstStyle/>
          <a:p>
            <a:r>
              <a:rPr lang="nl-BE"/>
              <a:t>2. Afkoppeling op je privédomein?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E42D5C7-0095-D449-AB10-EDB46C56FF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85000" lnSpcReduction="20000"/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6762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>
                <a:solidFill>
                  <a:schemeClr val="accent2"/>
                </a:solidFill>
              </a:rPr>
              <a:t>Gratis</a:t>
            </a:r>
            <a:r>
              <a:rPr lang="nl-BE"/>
              <a:t> afkoppelingsadvies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nl-BE"/>
              <a:t>Een afkoppelingsadviseur helpt je met: </a:t>
            </a:r>
          </a:p>
          <a:p>
            <a:pPr lvl="1" eaLnBrk="1" hangingPunct="1">
              <a:defRPr/>
            </a:pPr>
            <a:r>
              <a:rPr lang="nl-BE" sz="2000"/>
              <a:t>Opmaak plan bestaande toestand </a:t>
            </a:r>
          </a:p>
          <a:p>
            <a:pPr lvl="1" eaLnBrk="1" hangingPunct="1">
              <a:defRPr/>
            </a:pPr>
            <a:r>
              <a:rPr lang="nl-BE" sz="2000"/>
              <a:t>Opmaak plan ontwerp</a:t>
            </a:r>
          </a:p>
          <a:p>
            <a:pPr lvl="2" eaLnBrk="1" hangingPunct="1">
              <a:defRPr/>
            </a:pPr>
            <a:r>
              <a:rPr lang="nl-BE" sz="2000"/>
              <a:t>Afkoppeling / aansluiting </a:t>
            </a:r>
          </a:p>
          <a:p>
            <a:pPr lvl="2" eaLnBrk="1" hangingPunct="1">
              <a:defRPr/>
            </a:pPr>
            <a:r>
              <a:rPr lang="nl-BE" sz="2000"/>
              <a:t>Locatie van de aansluitingsputjes </a:t>
            </a:r>
          </a:p>
          <a:p>
            <a:pPr marL="230188" lvl="1" indent="0">
              <a:buNone/>
              <a:defRPr/>
            </a:pPr>
            <a:r>
              <a:rPr lang="nl-BE" sz="2000"/>
              <a:t> </a:t>
            </a:r>
            <a:endParaRPr lang="nl-BE" sz="20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à"/>
              <a:defRPr/>
            </a:pPr>
            <a:r>
              <a:rPr lang="nl-BE">
                <a:sym typeface="Wingdings" pitchFamily="2" charset="2"/>
              </a:rPr>
              <a:t> Meld iedere wijziging in het ontwerp en/of de locatie van de putjes altijd aan de afkoppelingsdeskundige van Fluvius en/of aan de aannemer!</a:t>
            </a:r>
            <a:endParaRPr lang="nl-BE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endParaRPr lang="nl-BE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>
              <a:buNone/>
              <a:defRPr/>
            </a:pPr>
            <a:endParaRPr lang="nl-BE" sz="2200"/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endParaRPr lang="nl-BE" sz="220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8F719B4-6AA7-CD4B-A861-4FD9387F0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err="1"/>
              <a:t>Infovergadering</a:t>
            </a:r>
            <a:r>
              <a:rPr lang="en-GB"/>
              <a:t> </a:t>
            </a:r>
            <a:r>
              <a:rPr lang="en-GB" err="1"/>
              <a:t>afkoppeling</a:t>
            </a:r>
            <a:r>
              <a:rPr lang="en-GB"/>
              <a:t> riolering</a:t>
            </a:r>
          </a:p>
        </p:txBody>
      </p:sp>
    </p:spTree>
    <p:extLst>
      <p:ext uri="{BB962C8B-B14F-4D97-AF65-F5344CB8AC3E}">
        <p14:creationId xmlns:p14="http://schemas.microsoft.com/office/powerpoint/2010/main" val="3143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BE"/>
              <a:t>Wat doen Fluvius en je gemeente voor jou?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  <a:defRPr/>
            </a:pPr>
            <a:r>
              <a:rPr lang="nl-BE"/>
              <a:t>Vrijstelling (her)aansluitingsvergoeding tijdens project voor regenwater- en vuilwater aansluiting.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l-BE"/>
              <a:t>Je krijgt begeleiding van een afkoppelingsdeskundige.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l-BE" err="1"/>
              <a:t>Fluvius</a:t>
            </a:r>
            <a:r>
              <a:rPr lang="nl-BE"/>
              <a:t> stelt keurder aan en draagt kost van de eerste keuring.*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l-BE"/>
              <a:t>Je ontvangt een premie indien je aan de voorwaarden voldoet.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nl-BE" sz="18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nl-BE" sz="18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nl-BE" sz="18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  <a:defRPr/>
            </a:pPr>
            <a:endParaRPr lang="nl-BE" sz="18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  <a:defRPr/>
            </a:pPr>
            <a:r>
              <a:rPr lang="nl-BE" sz="1400"/>
              <a:t>*m.u.v. milieuklasse I en II</a:t>
            </a:r>
          </a:p>
          <a:p>
            <a:pPr lvl="1" indent="-387350">
              <a:buNone/>
              <a:defRPr/>
            </a:pPr>
            <a:endParaRPr lang="nl-BE" sz="2200"/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endParaRPr lang="nl-BE" sz="220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8F719B4-6AA7-CD4B-A861-4FD9387F0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err="1"/>
              <a:t>Infovergadering</a:t>
            </a:r>
            <a:r>
              <a:rPr lang="en-GB"/>
              <a:t> </a:t>
            </a:r>
            <a:r>
              <a:rPr lang="en-GB" err="1"/>
              <a:t>afkoppeling</a:t>
            </a:r>
            <a:r>
              <a:rPr lang="en-GB"/>
              <a:t> riolering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87736FA-B0D9-4297-A363-FF1B60334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maart 2026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875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6950BFC3-D8DA-4A85-94F7-54DA5524770B}">
      <p188:commentRel xmlns:p188="http://schemas.microsoft.com/office/powerpoint/2018/8/main" r:id="rId4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0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>
                <a:solidFill>
                  <a:schemeClr val="accent2"/>
                </a:solidFill>
              </a:rPr>
              <a:t>Wanneer</a:t>
            </a:r>
            <a:r>
              <a:rPr lang="nl-BE"/>
              <a:t> afkoppelen?</a:t>
            </a:r>
            <a:endParaRPr lang="nl-NL"/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721823" y="1865444"/>
            <a:ext cx="6686684" cy="3812025"/>
          </a:xfrm>
        </p:spPr>
        <p:txBody>
          <a:bodyPr/>
          <a:lstStyle/>
          <a:p>
            <a:pPr marL="0" lvl="1" indent="0">
              <a:buNone/>
              <a:defRPr/>
            </a:pPr>
            <a:r>
              <a:rPr lang="nl-BE" sz="2200"/>
              <a:t>Afstemming met uitvoering project:  </a:t>
            </a:r>
          </a:p>
          <a:p>
            <a:pPr marL="0" lvl="1" indent="0">
              <a:buNone/>
              <a:defRPr/>
            </a:pPr>
            <a:endParaRPr lang="nl-BE" sz="2200">
              <a:highlight>
                <a:srgbClr val="FFFF00"/>
              </a:highlight>
            </a:endParaRPr>
          </a:p>
          <a:p>
            <a:pPr marL="0" lvl="1" indent="0">
              <a:buNone/>
              <a:defRPr/>
            </a:pPr>
            <a:r>
              <a:rPr lang="nl-BE" sz="2200"/>
              <a:t>Zo snel mogelijk na plaatsing van de huisaansluitings-putjes.</a:t>
            </a:r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endParaRPr lang="nl-BE" sz="1800"/>
          </a:p>
          <a:p>
            <a:pPr lvl="1" eaLnBrk="1" hangingPunct="1">
              <a:defRPr/>
            </a:pPr>
            <a:endParaRPr lang="nl-BE" sz="1800"/>
          </a:p>
          <a:p>
            <a:pPr lvl="1" eaLnBrk="1" hangingPunct="1">
              <a:defRPr/>
            </a:pPr>
            <a:endParaRPr lang="nl-BE" sz="1800"/>
          </a:p>
          <a:p>
            <a:pPr lvl="1" eaLnBrk="1" hangingPunct="1">
              <a:defRPr/>
            </a:pPr>
            <a:endParaRPr lang="nl-NL" sz="1800"/>
          </a:p>
        </p:txBody>
      </p:sp>
      <p:sp>
        <p:nvSpPr>
          <p:cNvPr id="62469" name="Rectangle 9"/>
          <p:cNvSpPr>
            <a:spLocks noChangeArrowheads="1"/>
          </p:cNvSpPr>
          <p:nvPr/>
        </p:nvSpPr>
        <p:spPr bwMode="auto">
          <a:xfrm>
            <a:off x="6003635" y="-153888"/>
            <a:ext cx="1847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endParaRPr lang="nl-BE" altLang="nl-BE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5D9F1FD-631E-554B-94E1-52E4CF4EB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maart 2023</a:t>
            </a:r>
            <a:endParaRPr lang="en-GB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891933E-956F-4248-9E02-DD8C5624D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  <p:pic>
        <p:nvPicPr>
          <p:cNvPr id="5" name="Afbeelding 4" descr="Afbeelding met zitten, steen, toonbank, tafel&#10;&#10;Automatisch gegenereerde beschrijving">
            <a:extLst>
              <a:ext uri="{FF2B5EF4-FFF2-40B4-BE49-F238E27FC236}">
                <a16:creationId xmlns:a16="http://schemas.microsoft.com/office/drawing/2014/main" id="{2CD610F1-ABB0-5D49-9D47-5B463D61D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7045" y="0"/>
            <a:ext cx="4564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92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>
                <a:solidFill>
                  <a:schemeClr val="accent1"/>
                </a:solidFill>
                <a:latin typeface="+mn-lt"/>
              </a:rPr>
              <a:t>Hoe wordt elk perceel </a:t>
            </a:r>
            <a:r>
              <a:rPr lang="nl-BE">
                <a:latin typeface="+mn-lt"/>
              </a:rPr>
              <a:t>aangesloten?</a:t>
            </a:r>
          </a:p>
        </p:txBody>
      </p:sp>
      <p:sp>
        <p:nvSpPr>
          <p:cNvPr id="63491" name="Tijdelijke aanduiding voor inhoud 2"/>
          <p:cNvSpPr>
            <a:spLocks noGrp="1"/>
          </p:cNvSpPr>
          <p:nvPr>
            <p:ph idx="1"/>
          </p:nvPr>
        </p:nvSpPr>
        <p:spPr>
          <a:xfrm>
            <a:off x="838201" y="1825625"/>
            <a:ext cx="5845404" cy="4351338"/>
          </a:xfrm>
        </p:spPr>
        <p:txBody>
          <a:bodyPr/>
          <a:lstStyle/>
          <a:p>
            <a:pPr eaLnBrk="1" hangingPunct="1"/>
            <a:r>
              <a:rPr lang="nl-BE" altLang="nl-BE" sz="2000"/>
              <a:t>Bestaande lozingspunten</a:t>
            </a:r>
          </a:p>
          <a:p>
            <a:pPr lvl="1" eaLnBrk="1" hangingPunct="1"/>
            <a:r>
              <a:rPr lang="nl-BE" altLang="nl-BE" sz="2000"/>
              <a:t>Opvang van alle lozingspunten ter hoogte van de rooilijn, nadat ze op het terrein of rond de woning (open of halfopen bebouwing) zijn samengebracht tot één leiding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endParaRPr lang="nl-BE" altLang="nl-BE" sz="2000"/>
          </a:p>
          <a:p>
            <a:pPr eaLnBrk="1" hangingPunct="1"/>
            <a:r>
              <a:rPr lang="nl-BE" altLang="nl-BE" sz="2000"/>
              <a:t>Nieuwe huisaansluitingsputjes </a:t>
            </a:r>
          </a:p>
          <a:p>
            <a:pPr lvl="1" eaLnBrk="1" hangingPunct="1"/>
            <a:r>
              <a:rPr lang="nl-BE" altLang="nl-BE" sz="2000"/>
              <a:t>Eén putje voor afvalwater en één putje voor regenwater</a:t>
            </a:r>
          </a:p>
          <a:p>
            <a:pPr lvl="1" eaLnBrk="1" hangingPunct="1"/>
            <a:r>
              <a:rPr lang="nl-BE" altLang="nl-BE" sz="2000" b="1">
                <a:solidFill>
                  <a:srgbClr val="004C69"/>
                </a:solidFill>
              </a:rPr>
              <a:t>Plaatsing op privédomein </a:t>
            </a:r>
            <a:r>
              <a:rPr lang="nl-BE" altLang="nl-BE" sz="2000">
                <a:solidFill>
                  <a:srgbClr val="FF0000"/>
                </a:solidFill>
              </a:rPr>
              <a:t>tenzij bouwlijn = rooilijn</a:t>
            </a:r>
            <a:endParaRPr lang="nl-BE" altLang="nl-BE" sz="2000">
              <a:solidFill>
                <a:srgbClr val="DE8703"/>
              </a:solidFill>
            </a:endParaRPr>
          </a:p>
          <a:p>
            <a:pPr lvl="1" eaLnBrk="1" hangingPunct="1"/>
            <a:r>
              <a:rPr lang="nl-BE" altLang="nl-BE" sz="2000" b="1">
                <a:solidFill>
                  <a:srgbClr val="004C69"/>
                </a:solidFill>
              </a:rPr>
              <a:t>Maximum aansluitingsdiepte</a:t>
            </a:r>
            <a:r>
              <a:rPr lang="nl-BE" altLang="nl-BE" sz="2000">
                <a:solidFill>
                  <a:srgbClr val="004C69"/>
                </a:solidFill>
              </a:rPr>
              <a:t>: </a:t>
            </a:r>
            <a:r>
              <a:rPr lang="nl-BE" altLang="nl-BE" sz="2000">
                <a:solidFill>
                  <a:srgbClr val="FF0000"/>
                </a:solidFill>
              </a:rPr>
              <a:t>1,30 m</a:t>
            </a:r>
          </a:p>
          <a:p>
            <a:pPr eaLnBrk="1" hangingPunct="1"/>
            <a:endParaRPr lang="nl-BE" alt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BF4ED80-81D4-1042-A9FC-01B7BBE85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Infovergadering afkoppeling riolering</a:t>
            </a:r>
          </a:p>
        </p:txBody>
      </p:sp>
      <p:pic>
        <p:nvPicPr>
          <p:cNvPr id="5" name="Afbeelding 4" descr="Afbeelding met gebouw&#10;&#10;Automatisch gegenereerde beschrijving">
            <a:extLst>
              <a:ext uri="{FF2B5EF4-FFF2-40B4-BE49-F238E27FC236}">
                <a16:creationId xmlns:a16="http://schemas.microsoft.com/office/drawing/2014/main" id="{B7DEA883-AE24-7348-A319-EC8E4EADAD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5308" y="0"/>
            <a:ext cx="4696692" cy="6858000"/>
          </a:xfrm>
          <a:prstGeom prst="rect">
            <a:avLst/>
          </a:prstGeom>
        </p:spPr>
      </p:pic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03366D3-943B-4BB5-B316-90ABEAAD8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/>
              <a:t>maart 2023</a:t>
            </a:r>
            <a:endParaRPr lang="nl-NL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7A0B91-ACE4-9543-B0EA-8BB9AA870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Aansluiting voor </a:t>
            </a:r>
            <a:r>
              <a:rPr lang="nl-BE">
                <a:solidFill>
                  <a:schemeClr val="accent2"/>
                </a:solidFill>
              </a:rPr>
              <a:t>regenwater en vuilwater</a:t>
            </a:r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725FE588-C2BB-D742-9E4A-A45BEF2EF30B}"/>
              </a:ext>
            </a:extLst>
          </p:cNvPr>
          <p:cNvCxnSpPr>
            <a:cxnSpLocks/>
          </p:cNvCxnSpPr>
          <p:nvPr/>
        </p:nvCxnSpPr>
        <p:spPr>
          <a:xfrm>
            <a:off x="884903" y="5183221"/>
            <a:ext cx="6947132" cy="0"/>
          </a:xfrm>
          <a:prstGeom prst="line">
            <a:avLst/>
          </a:prstGeom>
          <a:ln w="31750" cap="rnd">
            <a:solidFill>
              <a:schemeClr val="accent6"/>
            </a:solidFill>
            <a:prstDash val="lgDash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9" name="Tekstvak 28">
            <a:extLst>
              <a:ext uri="{FF2B5EF4-FFF2-40B4-BE49-F238E27FC236}">
                <a16:creationId xmlns:a16="http://schemas.microsoft.com/office/drawing/2014/main" id="{AE590CD4-6EA7-7149-9657-2800DA642260}"/>
              </a:ext>
            </a:extLst>
          </p:cNvPr>
          <p:cNvSpPr txBox="1"/>
          <p:nvPr/>
        </p:nvSpPr>
        <p:spPr>
          <a:xfrm>
            <a:off x="259387" y="4798388"/>
            <a:ext cx="1693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1400">
                <a:solidFill>
                  <a:schemeClr val="tx1">
                    <a:lumMod val="75000"/>
                    <a:lumOff val="25000"/>
                  </a:schemeClr>
                </a:solidFill>
              </a:rPr>
              <a:t>Particulier deel</a:t>
            </a: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D9BDA95E-A78E-F74D-AE27-A09FCC52E551}"/>
              </a:ext>
            </a:extLst>
          </p:cNvPr>
          <p:cNvSpPr txBox="1"/>
          <p:nvPr/>
        </p:nvSpPr>
        <p:spPr>
          <a:xfrm>
            <a:off x="259387" y="5229942"/>
            <a:ext cx="1693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1400">
                <a:solidFill>
                  <a:schemeClr val="tx1">
                    <a:lumMod val="75000"/>
                    <a:lumOff val="25000"/>
                  </a:schemeClr>
                </a:solidFill>
              </a:rPr>
              <a:t>Openbaar domein</a:t>
            </a:r>
          </a:p>
        </p:txBody>
      </p:sp>
      <p:cxnSp>
        <p:nvCxnSpPr>
          <p:cNvPr id="37" name="Gebogen verbindingslijn 36">
            <a:extLst>
              <a:ext uri="{FF2B5EF4-FFF2-40B4-BE49-F238E27FC236}">
                <a16:creationId xmlns:a16="http://schemas.microsoft.com/office/drawing/2014/main" id="{5C0DE292-334A-114F-BCBE-6D352DA2CFE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289913" y="4186320"/>
            <a:ext cx="1955583" cy="290192"/>
          </a:xfrm>
          <a:prstGeom prst="bentConnector3">
            <a:avLst>
              <a:gd name="adj1" fmla="val 52440"/>
            </a:avLst>
          </a:prstGeom>
          <a:ln w="4762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bogen verbindingslijn 22">
            <a:extLst>
              <a:ext uri="{FF2B5EF4-FFF2-40B4-BE49-F238E27FC236}">
                <a16:creationId xmlns:a16="http://schemas.microsoft.com/office/drawing/2014/main" id="{91624869-4002-8E42-A2F5-A89CA3C128F3}"/>
              </a:ext>
            </a:extLst>
          </p:cNvPr>
          <p:cNvCxnSpPr>
            <a:cxnSpLocks/>
          </p:cNvCxnSpPr>
          <p:nvPr/>
        </p:nvCxnSpPr>
        <p:spPr>
          <a:xfrm rot="16200000" flipV="1">
            <a:off x="3164658" y="3651564"/>
            <a:ext cx="2527085" cy="788203"/>
          </a:xfrm>
          <a:prstGeom prst="bentConnector3">
            <a:avLst>
              <a:gd name="adj1" fmla="val 40875"/>
            </a:avLst>
          </a:prstGeom>
          <a:ln w="476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fbeelding 8">
            <a:extLst>
              <a:ext uri="{FF2B5EF4-FFF2-40B4-BE49-F238E27FC236}">
                <a16:creationId xmlns:a16="http://schemas.microsoft.com/office/drawing/2014/main" id="{984D20CF-BBE0-5D4D-A8D1-6E576D065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0140" y="2557268"/>
            <a:ext cx="774700" cy="1143000"/>
          </a:xfrm>
          <a:prstGeom prst="rect">
            <a:avLst/>
          </a:prstGeom>
        </p:spPr>
      </p:pic>
      <p:sp>
        <p:nvSpPr>
          <p:cNvPr id="13" name="Ovaal 12">
            <a:extLst>
              <a:ext uri="{FF2B5EF4-FFF2-40B4-BE49-F238E27FC236}">
                <a16:creationId xmlns:a16="http://schemas.microsoft.com/office/drawing/2014/main" id="{DAC11750-08EC-9940-9B3D-EB34A41399A9}"/>
              </a:ext>
            </a:extLst>
          </p:cNvPr>
          <p:cNvSpPr/>
          <p:nvPr/>
        </p:nvSpPr>
        <p:spPr>
          <a:xfrm>
            <a:off x="5025070" y="4771486"/>
            <a:ext cx="195072" cy="195072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600" err="1"/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54BCF9B9-7FC8-EF40-9122-963E84F2E78C}"/>
              </a:ext>
            </a:extLst>
          </p:cNvPr>
          <p:cNvSpPr/>
          <p:nvPr/>
        </p:nvSpPr>
        <p:spPr>
          <a:xfrm>
            <a:off x="4727143" y="4770895"/>
            <a:ext cx="195072" cy="195072"/>
          </a:xfrm>
          <a:prstGeom prst="ellipse">
            <a:avLst/>
          </a:prstGeom>
          <a:solidFill>
            <a:schemeClr val="accent3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600" err="1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D95ACF98-FC1D-AA47-B0E1-9E05462F8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4092" y="1528568"/>
            <a:ext cx="1803400" cy="2171700"/>
          </a:xfrm>
          <a:prstGeom prst="rect">
            <a:avLst/>
          </a:prstGeom>
        </p:spPr>
      </p:pic>
      <p:cxnSp>
        <p:nvCxnSpPr>
          <p:cNvPr id="35" name="Rechte verbindingslijn 34">
            <a:extLst>
              <a:ext uri="{FF2B5EF4-FFF2-40B4-BE49-F238E27FC236}">
                <a16:creationId xmlns:a16="http://schemas.microsoft.com/office/drawing/2014/main" id="{0F0D704D-6DAC-8448-AA16-F536E66A5F58}"/>
              </a:ext>
            </a:extLst>
          </p:cNvPr>
          <p:cNvCxnSpPr>
            <a:cxnSpLocks/>
          </p:cNvCxnSpPr>
          <p:nvPr/>
        </p:nvCxnSpPr>
        <p:spPr>
          <a:xfrm>
            <a:off x="4816360" y="5229942"/>
            <a:ext cx="0" cy="804072"/>
          </a:xfrm>
          <a:prstGeom prst="line">
            <a:avLst/>
          </a:prstGeom>
          <a:ln w="889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chte verbindingslijn 47">
            <a:extLst>
              <a:ext uri="{FF2B5EF4-FFF2-40B4-BE49-F238E27FC236}">
                <a16:creationId xmlns:a16="http://schemas.microsoft.com/office/drawing/2014/main" id="{27EB4620-9F94-DE4C-9508-7289C0A5F371}"/>
              </a:ext>
            </a:extLst>
          </p:cNvPr>
          <p:cNvCxnSpPr>
            <a:cxnSpLocks/>
          </p:cNvCxnSpPr>
          <p:nvPr/>
        </p:nvCxnSpPr>
        <p:spPr>
          <a:xfrm>
            <a:off x="5122606" y="5229942"/>
            <a:ext cx="0" cy="804072"/>
          </a:xfrm>
          <a:prstGeom prst="line">
            <a:avLst/>
          </a:prstGeom>
          <a:ln w="889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kstvak 48">
            <a:extLst>
              <a:ext uri="{FF2B5EF4-FFF2-40B4-BE49-F238E27FC236}">
                <a16:creationId xmlns:a16="http://schemas.microsoft.com/office/drawing/2014/main" id="{DF538752-9125-6547-B0A8-0D5AC2D32329}"/>
              </a:ext>
            </a:extLst>
          </p:cNvPr>
          <p:cNvSpPr txBox="1"/>
          <p:nvPr/>
        </p:nvSpPr>
        <p:spPr>
          <a:xfrm>
            <a:off x="4316420" y="6080734"/>
            <a:ext cx="1238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1400">
                <a:solidFill>
                  <a:schemeClr val="tx1">
                    <a:lumMod val="75000"/>
                    <a:lumOff val="25000"/>
                  </a:schemeClr>
                </a:solidFill>
              </a:rPr>
              <a:t>Hoofdriolering</a:t>
            </a:r>
          </a:p>
        </p:txBody>
      </p:sp>
      <p:sp>
        <p:nvSpPr>
          <p:cNvPr id="52" name="Tekstvak 51">
            <a:extLst>
              <a:ext uri="{FF2B5EF4-FFF2-40B4-BE49-F238E27FC236}">
                <a16:creationId xmlns:a16="http://schemas.microsoft.com/office/drawing/2014/main" id="{79452623-C703-5F43-9D12-8DA8B098C4CC}"/>
              </a:ext>
            </a:extLst>
          </p:cNvPr>
          <p:cNvSpPr txBox="1"/>
          <p:nvPr/>
        </p:nvSpPr>
        <p:spPr>
          <a:xfrm>
            <a:off x="8558449" y="1818122"/>
            <a:ext cx="26911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b="1">
                <a:solidFill>
                  <a:schemeClr val="tx1">
                    <a:lumMod val="75000"/>
                    <a:lumOff val="25000"/>
                  </a:schemeClr>
                </a:solidFill>
              </a:rPr>
              <a:t>Huisaansluiting voor regenwater en vuilwater</a:t>
            </a:r>
          </a:p>
          <a:p>
            <a:pPr algn="l"/>
            <a:r>
              <a:rPr lang="nl-BE" sz="1400">
                <a:solidFill>
                  <a:schemeClr val="tx1">
                    <a:lumMod val="75000"/>
                    <a:lumOff val="25000"/>
                  </a:schemeClr>
                </a:solidFill>
              </a:rPr>
              <a:t>Putje wordt op privédomein geplaatst</a:t>
            </a:r>
            <a:r>
              <a:rPr lang="nl-BE" sz="1400">
                <a:solidFill>
                  <a:srgbClr val="FF0000"/>
                </a:solidFill>
              </a:rPr>
              <a:t> </a:t>
            </a:r>
            <a:r>
              <a:rPr lang="nl-BE" sz="1400"/>
              <a:t>tenzij bouwlijn = rooilijn</a:t>
            </a:r>
          </a:p>
        </p:txBody>
      </p:sp>
      <p:sp>
        <p:nvSpPr>
          <p:cNvPr id="58" name="Tekstvak 57">
            <a:extLst>
              <a:ext uri="{FF2B5EF4-FFF2-40B4-BE49-F238E27FC236}">
                <a16:creationId xmlns:a16="http://schemas.microsoft.com/office/drawing/2014/main" id="{13C73F48-9ECF-CD4E-ACCF-124DFF058232}"/>
              </a:ext>
            </a:extLst>
          </p:cNvPr>
          <p:cNvSpPr txBox="1"/>
          <p:nvPr/>
        </p:nvSpPr>
        <p:spPr>
          <a:xfrm>
            <a:off x="1987139" y="4628999"/>
            <a:ext cx="2780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1400">
                <a:solidFill>
                  <a:schemeClr val="tx1">
                    <a:lumMod val="75000"/>
                    <a:lumOff val="25000"/>
                  </a:schemeClr>
                </a:solidFill>
              </a:rPr>
              <a:t>Aansluitingsdiameter  </a:t>
            </a:r>
            <a:r>
              <a:rPr lang="nl-BE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160 mm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28F35634-E67D-EC49-8E72-5E9AB770C7A8}"/>
              </a:ext>
            </a:extLst>
          </p:cNvPr>
          <p:cNvSpPr txBox="1"/>
          <p:nvPr/>
        </p:nvSpPr>
        <p:spPr>
          <a:xfrm>
            <a:off x="5241415" y="4628999"/>
            <a:ext cx="3017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>
                <a:solidFill>
                  <a:schemeClr val="tx1">
                    <a:lumMod val="75000"/>
                    <a:lumOff val="25000"/>
                  </a:schemeClr>
                </a:solidFill>
              </a:rPr>
              <a:t>125 mm </a:t>
            </a:r>
            <a:r>
              <a:rPr lang="nl-BE" sz="1400">
                <a:solidFill>
                  <a:schemeClr val="tx1">
                    <a:lumMod val="75000"/>
                    <a:lumOff val="25000"/>
                  </a:schemeClr>
                </a:solidFill>
              </a:rPr>
              <a:t> Aansluitingsdiameter</a:t>
            </a:r>
            <a:endParaRPr lang="nl-BE" sz="20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63939CA8-95D4-584D-8C7E-36D9A3E41803}"/>
              </a:ext>
            </a:extLst>
          </p:cNvPr>
          <p:cNvSpPr txBox="1"/>
          <p:nvPr/>
        </p:nvSpPr>
        <p:spPr>
          <a:xfrm>
            <a:off x="3013870" y="3814717"/>
            <a:ext cx="1080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1400">
                <a:solidFill>
                  <a:schemeClr val="tx1">
                    <a:lumMod val="75000"/>
                    <a:lumOff val="25000"/>
                  </a:schemeClr>
                </a:solidFill>
              </a:rPr>
              <a:t>regenwater</a:t>
            </a:r>
          </a:p>
        </p:txBody>
      </p:sp>
      <p:sp>
        <p:nvSpPr>
          <p:cNvPr id="66" name="Tekstvak 65">
            <a:extLst>
              <a:ext uri="{FF2B5EF4-FFF2-40B4-BE49-F238E27FC236}">
                <a16:creationId xmlns:a16="http://schemas.microsoft.com/office/drawing/2014/main" id="{D28D42AD-3F26-8343-830E-BC1CA62AE8FD}"/>
              </a:ext>
            </a:extLst>
          </p:cNvPr>
          <p:cNvSpPr txBox="1"/>
          <p:nvPr/>
        </p:nvSpPr>
        <p:spPr>
          <a:xfrm>
            <a:off x="5425199" y="3841246"/>
            <a:ext cx="1080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1400">
                <a:solidFill>
                  <a:schemeClr val="tx1">
                    <a:lumMod val="75000"/>
                    <a:lumOff val="25000"/>
                  </a:schemeClr>
                </a:solidFill>
              </a:rPr>
              <a:t>vuilwater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F98B4F5-8C16-4CB1-86F8-BB7E933B3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</p:spTree>
    <p:extLst>
      <p:ext uri="{BB962C8B-B14F-4D97-AF65-F5344CB8AC3E}">
        <p14:creationId xmlns:p14="http://schemas.microsoft.com/office/powerpoint/2010/main" val="75052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BE"/>
              <a:t>Aansluitingsplicht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9BCE1CD3-9837-4233-B5EA-A2577B3BB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822" y="1481986"/>
            <a:ext cx="9486703" cy="3812025"/>
          </a:xfrm>
        </p:spPr>
        <p:txBody>
          <a:bodyPr/>
          <a:lstStyle/>
          <a:p>
            <a:r>
              <a:rPr lang="nl-BE" altLang="nl-BE"/>
              <a:t>Alle afvalwater moet op de openbare riolering worden aangesloten, omdat je vuilwater  moet zuiveren in een zuiveringsstation.</a:t>
            </a:r>
            <a:br>
              <a:rPr lang="nl-BE" altLang="nl-BE"/>
            </a:br>
            <a:endParaRPr lang="nl-BE" altLang="nl-BE"/>
          </a:p>
          <a:p>
            <a:r>
              <a:rPr lang="nl-BE" altLang="nl-BE"/>
              <a:t>Ook bij gesloten bebouwing, als hiervoor vloeren binnen moeten worden uitgebroken (bv. bij lozingen naar achter op het grachtenstelsel).</a:t>
            </a:r>
            <a:br>
              <a:rPr lang="nl-BE" altLang="nl-BE"/>
            </a:br>
            <a:endParaRPr lang="nl-BE" altLang="nl-BE"/>
          </a:p>
          <a:p>
            <a:r>
              <a:rPr lang="nl-BE" altLang="nl-BE"/>
              <a:t>Sterfput, beerput, eigen zuiveringsinstallatie (IBA), … moet buiten gebruik worden gesteld voor afvalwater.</a:t>
            </a:r>
          </a:p>
          <a:p>
            <a:r>
              <a:rPr lang="nl-BE" altLang="nl-BE"/>
              <a:t>Regenwater moet niet aangesloten worden op de openbare riolering (</a:t>
            </a:r>
            <a:r>
              <a:rPr lang="nl-BE" altLang="nl-BE" err="1"/>
              <a:t>herbruik</a:t>
            </a:r>
            <a:r>
              <a:rPr lang="nl-BE" altLang="nl-BE"/>
              <a:t>, infiltratie, lozing in nabijgelegen oppervlaktewater)</a:t>
            </a:r>
          </a:p>
          <a:p>
            <a:endParaRPr lang="nl-BE" altLang="nl-BE" sz="280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5749B3B-E4B7-0B4C-A697-D6A4FC551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</p:spTree>
    <p:extLst>
      <p:ext uri="{BB962C8B-B14F-4D97-AF65-F5344CB8AC3E}">
        <p14:creationId xmlns:p14="http://schemas.microsoft.com/office/powerpoint/2010/main" val="115594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el 1"/>
          <p:cNvSpPr>
            <a:spLocks noGrp="1"/>
          </p:cNvSpPr>
          <p:nvPr>
            <p:ph type="title"/>
          </p:nvPr>
        </p:nvSpPr>
        <p:spPr>
          <a:xfrm>
            <a:off x="721822" y="274770"/>
            <a:ext cx="10649812" cy="1325563"/>
          </a:xfrm>
        </p:spPr>
        <p:txBody>
          <a:bodyPr/>
          <a:lstStyle/>
          <a:p>
            <a:pPr eaLnBrk="1" hangingPunct="1">
              <a:defRPr/>
            </a:pPr>
            <a:r>
              <a:rPr lang="nl-BE"/>
              <a:t>Enkele aandachtspunten:</a:t>
            </a:r>
            <a:br>
              <a:rPr lang="nl-BE"/>
            </a:br>
            <a:r>
              <a:rPr lang="nl-BE"/>
              <a:t>Gevaar van risico-aansluiting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63894C4-3325-4DEB-83DE-CCF7131A37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888"/>
          <a:stretch/>
        </p:blipFill>
        <p:spPr>
          <a:xfrm>
            <a:off x="6554802" y="2604265"/>
            <a:ext cx="5328295" cy="349585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9A8D54C4-5360-43FE-B25E-02C1363842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58"/>
          <a:stretch/>
        </p:blipFill>
        <p:spPr bwMode="auto">
          <a:xfrm>
            <a:off x="0" y="2435875"/>
            <a:ext cx="5888294" cy="34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hoekige toelichting 8">
            <a:extLst>
              <a:ext uri="{FF2B5EF4-FFF2-40B4-BE49-F238E27FC236}">
                <a16:creationId xmlns:a16="http://schemas.microsoft.com/office/drawing/2014/main" id="{97692D4A-3E61-E648-A1FD-D29C87118265}"/>
              </a:ext>
            </a:extLst>
          </p:cNvPr>
          <p:cNvSpPr/>
          <p:nvPr/>
        </p:nvSpPr>
        <p:spPr>
          <a:xfrm>
            <a:off x="1011835" y="1787711"/>
            <a:ext cx="2615783" cy="445826"/>
          </a:xfrm>
          <a:prstGeom prst="wedgeRectCallout">
            <a:avLst>
              <a:gd name="adj1" fmla="val 1516"/>
              <a:gd name="adj2" fmla="val 151602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FOUTIEVE AANSLUITING</a:t>
            </a:r>
          </a:p>
        </p:txBody>
      </p:sp>
      <p:sp>
        <p:nvSpPr>
          <p:cNvPr id="12" name="Rechthoekige toelichting 11">
            <a:extLst>
              <a:ext uri="{FF2B5EF4-FFF2-40B4-BE49-F238E27FC236}">
                <a16:creationId xmlns:a16="http://schemas.microsoft.com/office/drawing/2014/main" id="{423185EB-D48D-6448-A5F7-AB3826ABCBB0}"/>
              </a:ext>
            </a:extLst>
          </p:cNvPr>
          <p:cNvSpPr/>
          <p:nvPr/>
        </p:nvSpPr>
        <p:spPr>
          <a:xfrm>
            <a:off x="6738077" y="1757731"/>
            <a:ext cx="2615783" cy="445826"/>
          </a:xfrm>
          <a:prstGeom prst="wedgeRectCallout">
            <a:avLst>
              <a:gd name="adj1" fmla="val 370"/>
              <a:gd name="adj2" fmla="val 153283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CORRECTE</a:t>
            </a:r>
            <a:r>
              <a:rPr kumimoji="0" lang="nl-BE" sz="1600" b="0" i="0" u="none" strike="noStrike" kern="1200" cap="none" spc="0" normalizeH="0" baseline="0" noProof="0">
                <a:ln>
                  <a:noFill/>
                </a:ln>
                <a:solidFill>
                  <a:srgbClr val="B2D23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l-BE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AANSLUITING</a:t>
            </a:r>
          </a:p>
        </p:txBody>
      </p:sp>
    </p:spTree>
    <p:extLst>
      <p:ext uri="{BB962C8B-B14F-4D97-AF65-F5344CB8AC3E}">
        <p14:creationId xmlns:p14="http://schemas.microsoft.com/office/powerpoint/2010/main" val="223208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34CCE7-BFE8-422A-990E-25866F936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   Waterdichte </a:t>
            </a:r>
            <a:r>
              <a:rPr lang="nl-BE">
                <a:solidFill>
                  <a:schemeClr val="accent2"/>
                </a:solidFill>
              </a:rPr>
              <a:t>kelders</a:t>
            </a:r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2A1E0998-5C54-4269-88BD-F2E2E4F57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/>
              <a:t>Kelders moeten voldoende waterdicht zijn tegen de van nature hoogste grondwaterstand. </a:t>
            </a:r>
          </a:p>
          <a:p>
            <a:r>
              <a:rPr lang="nl-BE"/>
              <a:t>Het is niet de bedoeling dat de riool grondwater draineert: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l-BE"/>
              <a:t>Bij vuilwaterriolen zou dit het rendement van de rioolwaterzuivering sterk verslechten en bij lage grondwaterstand infiltreert vuilwater in de bodem.</a:t>
            </a:r>
            <a:endParaRPr lang="nl-BE">
              <a:solidFill>
                <a:srgbClr val="FF0000"/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nl-BE"/>
              <a:t>Bij hemelwaterriolen zou dit de voeding van de grondwatervoorraad belemmeren. </a:t>
            </a:r>
          </a:p>
          <a:p>
            <a:pPr lvl="0"/>
            <a:r>
              <a:rPr lang="nl-BE"/>
              <a:t>Het is dus belangrijk om de waterdichting van je kelder op voorhand te inspecteren en indien nodig in orde te brengen. </a:t>
            </a:r>
          </a:p>
          <a:p>
            <a:pPr marL="0" indent="0">
              <a:buNone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64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/>
              <a:t>Aansluiting voor </a:t>
            </a:r>
            <a:r>
              <a:rPr lang="nl-BE">
                <a:solidFill>
                  <a:schemeClr val="accent2"/>
                </a:solidFill>
              </a:rPr>
              <a:t>afvalwater</a:t>
            </a:r>
            <a:endParaRPr lang="nl-NL">
              <a:solidFill>
                <a:schemeClr val="accent2"/>
              </a:solidFill>
            </a:endParaRPr>
          </a:p>
        </p:txBody>
      </p:sp>
      <p:sp>
        <p:nvSpPr>
          <p:cNvPr id="6" name="Tijdelijke aanduiding voor inhoud 3">
            <a:extLst>
              <a:ext uri="{FF2B5EF4-FFF2-40B4-BE49-F238E27FC236}">
                <a16:creationId xmlns:a16="http://schemas.microsoft.com/office/drawing/2014/main" id="{6DFA583F-22A3-4B2D-B4DB-A215604B0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822" y="1597648"/>
            <a:ext cx="10182152" cy="381202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nl-BE" altLang="nl-BE" sz="2800" b="1">
                <a:solidFill>
                  <a:schemeClr val="accent2"/>
                </a:solidFill>
              </a:rPr>
              <a:t>Vochtige doekjes!</a:t>
            </a:r>
          </a:p>
          <a:p>
            <a:pPr>
              <a:buFont typeface="Wingdings" panose="05000000000000000000" pitchFamily="2" charset="2"/>
              <a:buNone/>
            </a:pPr>
            <a:r>
              <a:rPr lang="nl-BE" altLang="nl-BE" sz="2800"/>
              <a:t>= afval </a:t>
            </a:r>
          </a:p>
          <a:p>
            <a:pPr>
              <a:buFont typeface="Wingdings" panose="05000000000000000000" pitchFamily="2" charset="2"/>
              <a:buNone/>
            </a:pPr>
            <a:r>
              <a:rPr lang="nl-BE" altLang="nl-BE" sz="2800"/>
              <a:t>= verstopt de riolen / pompen</a:t>
            </a:r>
          </a:p>
          <a:p>
            <a:endParaRPr lang="nl-BE" altLang="nl-BE" sz="2400"/>
          </a:p>
          <a:p>
            <a:pPr>
              <a:buFont typeface="Wingdings" panose="05000000000000000000" pitchFamily="2" charset="2"/>
              <a:buChar char="è"/>
            </a:pPr>
            <a:r>
              <a:rPr lang="nl-BE" altLang="nl-BE" sz="2400">
                <a:sym typeface="Wingdings" panose="05000000000000000000" pitchFamily="2" charset="2"/>
              </a:rPr>
              <a:t> niet in het toilet, maar in een daarvoor bestemd afvalemmertje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nl-BE" altLang="nl-BE" sz="2400">
                <a:sym typeface="Wingdings" panose="05000000000000000000" pitchFamily="2" charset="2"/>
              </a:rPr>
              <a:t>“afval” hoort niet thuis in de riolering (verfresten, olie en vetten,…)</a:t>
            </a:r>
            <a:endParaRPr lang="nl-BE" altLang="nl-BE" sz="240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A3F8200-04DE-0A41-BBC7-CF81948B4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50FF0B5-35A9-CF44-B8D5-E406C0E96E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3324" y="1673128"/>
            <a:ext cx="2384920" cy="143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01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 descr="Afbeelding met overdekt&#10;&#10;Automatisch gegenereerde beschrijving">
            <a:extLst>
              <a:ext uri="{FF2B5EF4-FFF2-40B4-BE49-F238E27FC236}">
                <a16:creationId xmlns:a16="http://schemas.microsoft.com/office/drawing/2014/main" id="{F89D9981-8C57-4726-B53B-22CD8F9B3A6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/>
          <a:srcRect l="11809" r="14698" b="-1"/>
          <a:stretch/>
        </p:blipFill>
        <p:spPr>
          <a:xfrm>
            <a:off x="4572000" y="10"/>
            <a:ext cx="7620000" cy="6869103"/>
          </a:xfrm>
          <a:noFill/>
        </p:spPr>
      </p:pic>
      <p:sp>
        <p:nvSpPr>
          <p:cNvPr id="1038" name="Text Placeholder 2">
            <a:extLst>
              <a:ext uri="{FF2B5EF4-FFF2-40B4-BE49-F238E27FC236}">
                <a16:creationId xmlns:a16="http://schemas.microsoft.com/office/drawing/2014/main" id="{FBFDA2BF-65FB-DB8E-1630-2B75A3C533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2" y="0"/>
            <a:ext cx="8201467" cy="685799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852DE4F-91C9-2B4E-953F-80729BAC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993" y="714250"/>
            <a:ext cx="5961687" cy="1672402"/>
          </a:xfrm>
        </p:spPr>
        <p:txBody>
          <a:bodyPr anchor="t">
            <a:normAutofit/>
          </a:bodyPr>
          <a:lstStyle/>
          <a:p>
            <a:r>
              <a:rPr lang="nl-BE"/>
              <a:t>3. Premies</a:t>
            </a:r>
          </a:p>
        </p:txBody>
      </p:sp>
      <p:sp>
        <p:nvSpPr>
          <p:cNvPr id="1040" name="Text Placeholder 4">
            <a:extLst>
              <a:ext uri="{FF2B5EF4-FFF2-40B4-BE49-F238E27FC236}">
                <a16:creationId xmlns:a16="http://schemas.microsoft.com/office/drawing/2014/main" id="{B321AFB1-F41E-0E59-FFA1-009CC97994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5118" y="6235054"/>
            <a:ext cx="1155600" cy="378832"/>
          </a:xfrm>
        </p:spPr>
        <p:txBody>
          <a:bodyPr>
            <a:normAutofit fontScale="850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4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46026" y="1600333"/>
            <a:ext cx="9486703" cy="381202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  <a:defRPr/>
            </a:pPr>
            <a:r>
              <a:rPr lang="nl-BE">
                <a:solidFill>
                  <a:schemeClr val="tx1"/>
                </a:solidFill>
              </a:rPr>
              <a:t>Vrijstelling (her)aansluitingsvergoeding tijdens project voor 1 regenwater- en vuilwater aansluiting.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nl-BE">
                <a:solidFill>
                  <a:schemeClr val="tx1"/>
                </a:solidFill>
              </a:rPr>
              <a:t>Gemeentelijke premies RWG “…” i.s.m. Fluvius of premies RWG Fluvius</a:t>
            </a:r>
            <a:endParaRPr lang="nl-BE" sz="180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nl-NL">
                <a:solidFill>
                  <a:schemeClr val="tx1"/>
                </a:solidFill>
              </a:rPr>
              <a:t>Informeren met betrekking tot de uit te voeren keuring + termijn: Fluvius laat weten of je de keuring zelf dient te organiseren/betalen of deze ten laste van Fluvius is</a:t>
            </a:r>
            <a:endParaRPr lang="nl-BE">
              <a:solidFill>
                <a:schemeClr val="tx1"/>
              </a:solidFill>
            </a:endParaRPr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endParaRPr lang="nl-BE" sz="22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BE"/>
              <a:t>Wat doen Fluvius en je gemeente voor jou? 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8F719B4-6AA7-CD4B-A861-4FD9387F0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err="1"/>
              <a:t>Infovergadering</a:t>
            </a:r>
            <a:r>
              <a:rPr lang="en-GB"/>
              <a:t> </a:t>
            </a:r>
            <a:r>
              <a:rPr lang="en-GB" err="1"/>
              <a:t>afkoppeling</a:t>
            </a:r>
            <a:r>
              <a:rPr lang="en-GB"/>
              <a:t> riolering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71245F2-212B-4EFE-9053-E492FD5F6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maart 2026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381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6950BFC3-D8DA-4A85-94F7-54DA5524770B}">
      <p188:commentRel xmlns:p188="http://schemas.microsoft.com/office/powerpoint/2018/8/main" r:id="rId4"/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2D358B-FBD7-2E60-55E3-92B1970C1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22" y="274770"/>
            <a:ext cx="9065681" cy="1325563"/>
          </a:xfrm>
        </p:spPr>
        <p:txBody>
          <a:bodyPr/>
          <a:lstStyle/>
          <a:p>
            <a:r>
              <a:rPr lang="nl-BE"/>
              <a:t>Heb je recht op een premie en betaalde keuring? 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F3F8651-B772-9AAB-D8C9-4F5A15613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maart 2026</a:t>
            </a:r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26E1FA-F6BC-3729-220A-B7F5646DD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  <p:graphicFrame>
        <p:nvGraphicFramePr>
          <p:cNvPr id="11" name="Tabel 10">
            <a:extLst>
              <a:ext uri="{FF2B5EF4-FFF2-40B4-BE49-F238E27FC236}">
                <a16:creationId xmlns:a16="http://schemas.microsoft.com/office/drawing/2014/main" id="{561017EF-7B62-C6E9-5E4F-1CAB1288A1F1}"/>
              </a:ext>
            </a:extLst>
          </p:cNvPr>
          <p:cNvGraphicFramePr>
            <a:graphicFrameLocks noGrp="1"/>
          </p:cNvGraphicFramePr>
          <p:nvPr/>
        </p:nvGraphicFramePr>
        <p:xfrm>
          <a:off x="594360" y="1600333"/>
          <a:ext cx="10755632" cy="2697348"/>
        </p:xfrm>
        <a:graphic>
          <a:graphicData uri="http://schemas.openxmlformats.org/drawingml/2006/table">
            <a:tbl>
              <a:tblPr/>
              <a:tblGrid>
                <a:gridCol w="2162870">
                  <a:extLst>
                    <a:ext uri="{9D8B030D-6E8A-4147-A177-3AD203B41FA5}">
                      <a16:colId xmlns:a16="http://schemas.microsoft.com/office/drawing/2014/main" val="4131473323"/>
                    </a:ext>
                  </a:extLst>
                </a:gridCol>
                <a:gridCol w="2134810">
                  <a:extLst>
                    <a:ext uri="{9D8B030D-6E8A-4147-A177-3AD203B41FA5}">
                      <a16:colId xmlns:a16="http://schemas.microsoft.com/office/drawing/2014/main" val="1131359847"/>
                    </a:ext>
                  </a:extLst>
                </a:gridCol>
                <a:gridCol w="3051810">
                  <a:extLst>
                    <a:ext uri="{9D8B030D-6E8A-4147-A177-3AD203B41FA5}">
                      <a16:colId xmlns:a16="http://schemas.microsoft.com/office/drawing/2014/main" val="3650557023"/>
                    </a:ext>
                  </a:extLst>
                </a:gridCol>
                <a:gridCol w="1830476">
                  <a:extLst>
                    <a:ext uri="{9D8B030D-6E8A-4147-A177-3AD203B41FA5}">
                      <a16:colId xmlns:a16="http://schemas.microsoft.com/office/drawing/2014/main" val="1041942242"/>
                    </a:ext>
                  </a:extLst>
                </a:gridCol>
                <a:gridCol w="1575666">
                  <a:extLst>
                    <a:ext uri="{9D8B030D-6E8A-4147-A177-3AD203B41FA5}">
                      <a16:colId xmlns:a16="http://schemas.microsoft.com/office/drawing/2014/main" val="3530941631"/>
                    </a:ext>
                  </a:extLst>
                </a:gridCol>
              </a:tblGrid>
              <a:tr h="882410"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Type​</a:t>
                      </a:r>
                      <a:endParaRPr lang="nl-BE" sz="16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50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C6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Omgevingsvergunning</a:t>
                      </a:r>
                      <a:endParaRPr lang="nl-BE" sz="16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50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C6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1" i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Welke begeleiding biedt </a:t>
                      </a:r>
                      <a:r>
                        <a:rPr lang="nl-BE" sz="1600" b="1" i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Fluvius</a:t>
                      </a:r>
                      <a:r>
                        <a:rPr lang="nl-BE" sz="1600" b="1" i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?​</a:t>
                      </a: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50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C6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Recht op premie?​</a:t>
                      </a:r>
                      <a:endParaRPr lang="nl-BE" sz="16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50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C6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NL" sz="16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Wie draagt kost eerste keuring?</a:t>
                      </a: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50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C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208748"/>
                  </a:ext>
                </a:extLst>
              </a:tr>
              <a:tr h="374078">
                <a:tc rowSpan="2"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Residentieel​</a:t>
                      </a:r>
                      <a:endParaRPr lang="nl-BE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50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1/02/2005​</a:t>
                      </a:r>
                      <a:endParaRPr lang="nl-BE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50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Volledig​</a:t>
                      </a:r>
                      <a:endParaRPr lang="nl-BE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50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Recht​</a:t>
                      </a:r>
                      <a:endParaRPr lang="nl-BE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50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0" i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Fluvius</a:t>
                      </a:r>
                      <a:endParaRPr lang="nl-BE" sz="1600" b="0" i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50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636711"/>
                  </a:ext>
                </a:extLst>
              </a:tr>
              <a:tr h="533391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 1/02/2005​</a:t>
                      </a:r>
                      <a:endParaRPr lang="nl-BE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NL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Beperkt of op aanvraag volledig​</a:t>
                      </a:r>
                      <a:endParaRPr lang="nl-NL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Geen recht​</a:t>
                      </a:r>
                      <a:endParaRPr lang="nl-BE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Fluvius​</a:t>
                      </a:r>
                      <a:endParaRPr lang="nl-BE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697003"/>
                  </a:ext>
                </a:extLst>
              </a:tr>
              <a:tr h="533391"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Niet residentieel​</a:t>
                      </a:r>
                      <a:endParaRPr lang="nl-BE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350"/>
                        </a:lnSpc>
                        <a:buNone/>
                      </a:pPr>
                      <a:r>
                        <a:rPr lang="nl-B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NL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Beperkt of op aanvraag volledig​</a:t>
                      </a:r>
                      <a:endParaRPr lang="nl-NL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Geen recht​</a:t>
                      </a:r>
                      <a:endParaRPr lang="nl-BE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Fluvius​</a:t>
                      </a:r>
                      <a:endParaRPr lang="nl-BE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0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661333"/>
                  </a:ext>
                </a:extLst>
              </a:tr>
              <a:tr h="374078"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Milieuklasse I &amp; II</a:t>
                      </a:r>
                      <a:endParaRPr lang="nl-BE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350"/>
                        </a:lnSpc>
                        <a:buNone/>
                      </a:pPr>
                      <a:r>
                        <a:rPr lang="nl-B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Beperkt​</a:t>
                      </a:r>
                      <a:endParaRPr lang="nl-BE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Geen recht​</a:t>
                      </a:r>
                      <a:endParaRPr lang="nl-BE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350"/>
                        </a:lnSpc>
                        <a:buNone/>
                      </a:pPr>
                      <a:r>
                        <a:rPr lang="nl-BE" sz="16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Klant​</a:t>
                      </a:r>
                      <a:endParaRPr lang="nl-BE" sz="16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9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36530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07298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BE"/>
              <a:t>Conform keuringsattest</a:t>
            </a:r>
            <a:endParaRPr lang="nl-NL"/>
          </a:p>
        </p:txBody>
      </p:sp>
      <p:pic>
        <p:nvPicPr>
          <p:cNvPr id="3" name="Tijdelijke aanduiding voor inhoud 2">
            <a:extLst>
              <a:ext uri="{FF2B5EF4-FFF2-40B4-BE49-F238E27FC236}">
                <a16:creationId xmlns:a16="http://schemas.microsoft.com/office/drawing/2014/main" id="{8204A508-00B6-4325-BFE0-B22DB5FD3F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065339" y="1867009"/>
            <a:ext cx="7115175" cy="3808194"/>
          </a:xfr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25F681F-7AAC-4D61-8370-E8D0881E47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9218" y="3168567"/>
            <a:ext cx="2842103" cy="3610597"/>
          </a:xfrm>
          <a:prstGeom prst="rect">
            <a:avLst/>
          </a:prstGeom>
        </p:spPr>
      </p:pic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EC68E2D-1494-4E1E-A24E-64E20D8CA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maart 2026</a:t>
            </a:r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F42CE68-B3A8-426E-A37D-7EAB13D9E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338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/>
          <p:cNvSpPr>
            <a:spLocks noGrp="1" noChangeArrowheads="1"/>
          </p:cNvSpPr>
          <p:nvPr>
            <p:ph type="title"/>
          </p:nvPr>
        </p:nvSpPr>
        <p:spPr>
          <a:xfrm>
            <a:off x="721822" y="274770"/>
            <a:ext cx="10812953" cy="1325563"/>
          </a:xfrm>
        </p:spPr>
        <p:txBody>
          <a:bodyPr/>
          <a:lstStyle/>
          <a:p>
            <a:pPr>
              <a:defRPr/>
            </a:pPr>
            <a:r>
              <a:rPr lang="nl-BE"/>
              <a:t>Premie voor gescheiden afvoersysteem</a:t>
            </a:r>
            <a:endParaRPr lang="nl-NL"/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721822" y="1865444"/>
            <a:ext cx="9761451" cy="381202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88900" indent="-88900">
              <a:defRPr/>
            </a:pPr>
            <a:r>
              <a:rPr lang="nl-BE" sz="2200" dirty="0"/>
              <a:t> </a:t>
            </a:r>
            <a:r>
              <a:rPr lang="nl-BE" sz="2400" dirty="0"/>
              <a:t>Premie volgens het reglement dat op dat moment van toepassing is. (</a:t>
            </a:r>
            <a:r>
              <a:rPr lang="nl-BE" sz="2200" dirty="0"/>
              <a:t>Vanaf 1/07/2026 bedraagt de </a:t>
            </a:r>
            <a:r>
              <a:rPr lang="nl-BE" sz="2200" dirty="0" err="1"/>
              <a:t>Fluvius</a:t>
            </a:r>
            <a:r>
              <a:rPr lang="nl-BE" sz="2200" dirty="0"/>
              <a:t> premie 400 euro)</a:t>
            </a:r>
            <a:endParaRPr lang="nl-BE" sz="2200" dirty="0">
              <a:ea typeface="Calibri"/>
              <a:cs typeface="Calibri"/>
            </a:endParaRPr>
          </a:p>
          <a:p>
            <a:pPr marL="0" indent="0">
              <a:buNone/>
              <a:defRPr/>
            </a:pPr>
            <a:endParaRPr lang="nl-BE" sz="2200" dirty="0">
              <a:ea typeface="Calibri"/>
              <a:cs typeface="Calibri"/>
            </a:endParaRPr>
          </a:p>
          <a:p>
            <a:pPr marL="175895" indent="-175895">
              <a:defRPr/>
            </a:pPr>
            <a:r>
              <a:rPr lang="nl-NL" sz="2200" dirty="0"/>
              <a:t>Bij ontvangst van een positief/groen keuringsverslag </a:t>
            </a:r>
            <a:endParaRPr lang="nl-NL" sz="2200" dirty="0">
              <a:ea typeface="Calibri"/>
              <a:cs typeface="Calibri"/>
            </a:endParaRPr>
          </a:p>
          <a:p>
            <a:pPr marL="0" indent="0">
              <a:buNone/>
              <a:defRPr/>
            </a:pPr>
            <a:r>
              <a:rPr lang="nl-NL" sz="1400" dirty="0">
                <a:sym typeface="Wingdings" panose="05000000000000000000" pitchFamily="2" charset="2"/>
              </a:rPr>
              <a:t> </a:t>
            </a:r>
            <a:r>
              <a:rPr lang="nl-NL" sz="2200" dirty="0"/>
              <a:t>uitnodiging om je premie aan te vragen via het </a:t>
            </a:r>
            <a:r>
              <a:rPr lang="nl-NL" sz="2200" dirty="0" err="1"/>
              <a:t>Fluvius</a:t>
            </a:r>
            <a:r>
              <a:rPr lang="nl-NL" sz="2200" dirty="0"/>
              <a:t> portaal (indien je voldoet aan premievoorwaarden).</a:t>
            </a:r>
            <a:endParaRPr lang="nl-NL" sz="2200" dirty="0">
              <a:ea typeface="Calibri"/>
              <a:cs typeface="Calibri"/>
            </a:endParaRPr>
          </a:p>
          <a:p>
            <a:pPr marL="0" indent="0">
              <a:buNone/>
              <a:defRPr/>
            </a:pPr>
            <a:endParaRPr lang="nl-NL" sz="2200" dirty="0"/>
          </a:p>
          <a:p>
            <a:pPr marL="175895" indent="-175895">
              <a:defRPr/>
            </a:pPr>
            <a:r>
              <a:rPr lang="nl-NL" sz="2200" dirty="0"/>
              <a:t>Ontdek de premievoorwaarden: </a:t>
            </a:r>
            <a:br>
              <a:rPr lang="nl-NL" sz="2200" dirty="0"/>
            </a:br>
            <a:r>
              <a:rPr lang="nl-BE" sz="2400" dirty="0">
                <a:hlinkClick r:id="rId4"/>
              </a:rPr>
              <a:t>Premie gescheiden afvoersysteem | Fluvius</a:t>
            </a:r>
            <a:endParaRPr lang="nl-BE" sz="2200" dirty="0">
              <a:ea typeface="Calibri"/>
              <a:cs typeface="Calibri"/>
            </a:endParaRP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C05F820-312F-4C6D-BE27-3289F0EB3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maart 2026</a:t>
            </a:r>
            <a:endParaRPr lang="en-GB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82562A9-77C2-4FC4-94B0-8333DA2CA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708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>
                <a:solidFill>
                  <a:schemeClr val="accent2"/>
                </a:solidFill>
              </a:rPr>
              <a:t>Premie </a:t>
            </a:r>
            <a:r>
              <a:rPr lang="nl-BE"/>
              <a:t>hemelwaterput </a:t>
            </a:r>
            <a:br>
              <a:rPr lang="nl-BE"/>
            </a:br>
            <a:r>
              <a:rPr lang="nl-BE"/>
              <a:t>met pompinstallatie</a:t>
            </a:r>
            <a:endParaRPr lang="nl-NL"/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721823" y="2097313"/>
            <a:ext cx="4721445" cy="3992935"/>
          </a:xfrm>
        </p:spPr>
        <p:txBody>
          <a:bodyPr/>
          <a:lstStyle/>
          <a:p>
            <a:pPr eaLnBrk="1" hangingPunct="1"/>
            <a:r>
              <a:rPr lang="nl-BE" altLang="nl-BE" sz="2400"/>
              <a:t>Hemelwaterput plaatsen met   pompinstallatie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nl-BE" altLang="nl-BE"/>
          </a:p>
          <a:p>
            <a:pPr eaLnBrk="1" hangingPunct="1"/>
            <a:r>
              <a:rPr lang="nl-BE" altLang="nl-BE" sz="2400"/>
              <a:t>Minstens één toilet of één wasmachine aangesloten </a:t>
            </a:r>
            <a:endParaRPr lang="nl-NL" altLang="nl-BE" sz="2400"/>
          </a:p>
          <a:p>
            <a:pPr eaLnBrk="1" hangingPunct="1">
              <a:buFont typeface="Wingdings" panose="05000000000000000000" pitchFamily="2" charset="2"/>
              <a:buNone/>
            </a:pPr>
            <a:endParaRPr lang="nl-BE" altLang="nl-BE"/>
          </a:p>
          <a:p>
            <a:pPr eaLnBrk="1" hangingPunct="1"/>
            <a:r>
              <a:rPr lang="nl-BE" altLang="nl-BE" sz="2400"/>
              <a:t>Premie volgens het reglement dat op dat moment van toepassing is </a:t>
            </a:r>
            <a:br>
              <a:rPr lang="nl-BE" altLang="nl-BE" sz="2400"/>
            </a:br>
            <a:br>
              <a:rPr lang="nl-BE" altLang="nl-BE" sz="2400"/>
            </a:br>
            <a:r>
              <a:rPr lang="nl-BE" altLang="nl-BE" sz="2000"/>
              <a:t>(momenteel = 250 euro)</a:t>
            </a:r>
          </a:p>
          <a:p>
            <a:pPr eaLnBrk="1" hangingPunct="1"/>
            <a:endParaRPr lang="nl-BE" altLang="nl-BE"/>
          </a:p>
          <a:p>
            <a:pPr eaLnBrk="1" hangingPunct="1"/>
            <a:endParaRPr lang="nl-BE" altLang="nl-BE"/>
          </a:p>
          <a:p>
            <a:pPr eaLnBrk="1" hangingPunct="1"/>
            <a:endParaRPr lang="nl-BE" altLang="nl-BE"/>
          </a:p>
          <a:p>
            <a:pPr eaLnBrk="1" hangingPunct="1"/>
            <a:endParaRPr lang="nl-NL" altLang="nl-BE" b="1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BF21801-0104-BC4B-92C3-2426EB2F2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  <p:pic>
        <p:nvPicPr>
          <p:cNvPr id="5" name="Afbeelding 4" descr="Afbeelding met teken, klok&#10;&#10;Automatisch gegenereerde beschrijving">
            <a:extLst>
              <a:ext uri="{FF2B5EF4-FFF2-40B4-BE49-F238E27FC236}">
                <a16:creationId xmlns:a16="http://schemas.microsoft.com/office/drawing/2014/main" id="{57AC02E2-8AC1-784D-8749-ACEC5AB014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2580" y="-88329"/>
            <a:ext cx="6858000" cy="6858000"/>
          </a:xfrm>
          <a:prstGeom prst="rect">
            <a:avLst/>
          </a:prstGeom>
        </p:spPr>
      </p:pic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D3039C5-3076-42E2-8D4F-5371F7FE6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maart 2026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77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>
                <a:solidFill>
                  <a:schemeClr val="accent2"/>
                </a:solidFill>
              </a:rPr>
              <a:t>Premie</a:t>
            </a:r>
            <a:r>
              <a:rPr lang="nl-BE"/>
              <a:t> infiltratie van</a:t>
            </a:r>
            <a:br>
              <a:rPr lang="nl-BE"/>
            </a:br>
            <a:r>
              <a:rPr lang="nl-BE"/>
              <a:t>hemelwater ter plaatse</a:t>
            </a:r>
            <a:endParaRPr lang="nl-NL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245386C-A139-494F-97FF-C2C37F7E9E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21822" y="2097313"/>
            <a:ext cx="4836296" cy="402515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nl-BE" altLang="nl-BE" sz="2400"/>
              <a:t>Infiltratiesysteem plaatsen</a:t>
            </a:r>
          </a:p>
          <a:p>
            <a:pPr marL="0" indent="0" eaLnBrk="1" hangingPunct="1">
              <a:buNone/>
            </a:pPr>
            <a:endParaRPr lang="nl-BE" altLang="nl-BE" sz="2400"/>
          </a:p>
          <a:p>
            <a:r>
              <a:rPr lang="nl-BE" altLang="nl-BE" sz="2400"/>
              <a:t>Premie volgens het reglement dat op dat moment van toepassing is (momenteel = 250 euro)</a:t>
            </a:r>
          </a:p>
          <a:p>
            <a:endParaRPr lang="nl-BE" altLang="nl-BE" sz="2400"/>
          </a:p>
          <a:p>
            <a:r>
              <a:rPr lang="nl-BE" altLang="nl-BE" sz="2400"/>
              <a:t>Niet voor woningen met een bouwvergunning na 1 februari 2005</a:t>
            </a:r>
            <a:endParaRPr lang="nl-NL" altLang="nl-BE" sz="2400"/>
          </a:p>
          <a:p>
            <a:pPr marL="0" indent="0" eaLnBrk="1" hangingPunct="1">
              <a:buNone/>
            </a:pPr>
            <a:endParaRPr lang="nl-BE" altLang="nl-BE" sz="2400"/>
          </a:p>
          <a:p>
            <a:pPr eaLnBrk="1" hangingPunct="1"/>
            <a:endParaRPr lang="nl-BE" altLang="nl-BE"/>
          </a:p>
          <a:p>
            <a:pPr eaLnBrk="1" hangingPunct="1"/>
            <a:endParaRPr lang="nl-BE" altLang="nl-BE" b="1"/>
          </a:p>
          <a:p>
            <a:pPr eaLnBrk="1" hangingPunct="1"/>
            <a:endParaRPr lang="nl-NL" altLang="nl-BE" b="1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C088ADA-07C8-6046-A2F3-C04C548E1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  <p:pic>
        <p:nvPicPr>
          <p:cNvPr id="13" name="Afbeelding 12" descr="Afbeelding met klok&#10;&#10;Automatisch gegenereerde beschrijving">
            <a:extLst>
              <a:ext uri="{FF2B5EF4-FFF2-40B4-BE49-F238E27FC236}">
                <a16:creationId xmlns:a16="http://schemas.microsoft.com/office/drawing/2014/main" id="{03E8A6B0-B8B4-784A-815C-FEABDACB2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0140" y="191193"/>
            <a:ext cx="7573085" cy="5679814"/>
          </a:xfrm>
          <a:prstGeom prst="rect">
            <a:avLst/>
          </a:prstGeom>
        </p:spPr>
      </p:pic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CE81CA0-8141-4D7D-A176-3B32A83EB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maart 2026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801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>
                <a:solidFill>
                  <a:schemeClr val="accent2"/>
                </a:solidFill>
              </a:rPr>
              <a:t>Premie </a:t>
            </a:r>
            <a:r>
              <a:rPr lang="nl-BE"/>
              <a:t>hemelwaterput </a:t>
            </a:r>
            <a:br>
              <a:rPr lang="nl-BE"/>
            </a:br>
            <a:r>
              <a:rPr lang="nl-BE"/>
              <a:t>met pompinstallatie</a:t>
            </a:r>
            <a:endParaRPr lang="nl-NL"/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721823" y="2097313"/>
            <a:ext cx="4721445" cy="3992935"/>
          </a:xfrm>
        </p:spPr>
        <p:txBody>
          <a:bodyPr/>
          <a:lstStyle/>
          <a:p>
            <a:pPr eaLnBrk="1" hangingPunct="1"/>
            <a:r>
              <a:rPr lang="nl-BE" altLang="nl-BE" sz="2400"/>
              <a:t>Hemelwaterput plaatsen met   pompinstallatie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nl-BE" altLang="nl-BE"/>
          </a:p>
          <a:p>
            <a:pPr eaLnBrk="1" hangingPunct="1"/>
            <a:r>
              <a:rPr lang="nl-BE" altLang="nl-BE" sz="2400"/>
              <a:t>Minstens één toilet of één wasmachine aangesloten </a:t>
            </a:r>
            <a:endParaRPr lang="nl-NL" altLang="nl-BE" sz="2400"/>
          </a:p>
          <a:p>
            <a:pPr eaLnBrk="1" hangingPunct="1">
              <a:buFont typeface="Wingdings" panose="05000000000000000000" pitchFamily="2" charset="2"/>
              <a:buNone/>
            </a:pPr>
            <a:endParaRPr lang="nl-BE" altLang="nl-BE"/>
          </a:p>
          <a:p>
            <a:pPr eaLnBrk="1" hangingPunct="1"/>
            <a:r>
              <a:rPr lang="nl-BE" altLang="nl-BE" sz="2400"/>
              <a:t>Premie volgens het reglement dat op dat moment van toepassing is </a:t>
            </a:r>
            <a:br>
              <a:rPr lang="nl-BE" altLang="nl-BE" sz="2400"/>
            </a:br>
            <a:br>
              <a:rPr lang="nl-BE" altLang="nl-BE" sz="2400"/>
            </a:br>
            <a:r>
              <a:rPr lang="nl-BE" altLang="nl-BE" sz="2000"/>
              <a:t>(momenteel = 250 euro)</a:t>
            </a:r>
          </a:p>
          <a:p>
            <a:pPr eaLnBrk="1" hangingPunct="1"/>
            <a:endParaRPr lang="nl-BE" altLang="nl-BE"/>
          </a:p>
          <a:p>
            <a:pPr eaLnBrk="1" hangingPunct="1"/>
            <a:endParaRPr lang="nl-BE" altLang="nl-BE"/>
          </a:p>
          <a:p>
            <a:pPr eaLnBrk="1" hangingPunct="1"/>
            <a:endParaRPr lang="nl-BE" altLang="nl-BE"/>
          </a:p>
          <a:p>
            <a:pPr eaLnBrk="1" hangingPunct="1"/>
            <a:endParaRPr lang="nl-NL" altLang="nl-BE" b="1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BF21801-0104-BC4B-92C3-2426EB2F2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  <p:pic>
        <p:nvPicPr>
          <p:cNvPr id="5" name="Afbeelding 4" descr="Afbeelding met teken, klok&#10;&#10;Automatisch gegenereerde beschrijving">
            <a:extLst>
              <a:ext uri="{FF2B5EF4-FFF2-40B4-BE49-F238E27FC236}">
                <a16:creationId xmlns:a16="http://schemas.microsoft.com/office/drawing/2014/main" id="{57AC02E2-8AC1-784D-8749-ACEC5AB01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2580" y="-88329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85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 dirty="0">
                <a:solidFill>
                  <a:schemeClr val="accent2"/>
                </a:solidFill>
              </a:rPr>
              <a:t>Premie</a:t>
            </a:r>
            <a:r>
              <a:rPr lang="nl-BE" dirty="0"/>
              <a:t> infiltratie van</a:t>
            </a:r>
            <a:br>
              <a:rPr lang="nl-BE" dirty="0"/>
            </a:br>
            <a:r>
              <a:rPr lang="nl-BE" dirty="0"/>
              <a:t>hemelwater ter plaatse</a:t>
            </a:r>
            <a:endParaRPr lang="nl-NL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245386C-A139-494F-97FF-C2C37F7E9E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21822" y="2097313"/>
            <a:ext cx="4836296" cy="402515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nl-BE" altLang="nl-BE" sz="2400"/>
              <a:t>Infiltratiesysteem plaatsen</a:t>
            </a:r>
          </a:p>
          <a:p>
            <a:pPr marL="0" indent="0" eaLnBrk="1" hangingPunct="1">
              <a:buNone/>
            </a:pPr>
            <a:endParaRPr lang="nl-BE" altLang="nl-BE" sz="2400"/>
          </a:p>
          <a:p>
            <a:r>
              <a:rPr lang="nl-BE" altLang="nl-BE" sz="2400"/>
              <a:t>Premie volgens het reglement dat op dat moment van toepassing is (momenteel = 250 euro)</a:t>
            </a:r>
          </a:p>
          <a:p>
            <a:endParaRPr lang="nl-BE" altLang="nl-BE" sz="2400"/>
          </a:p>
          <a:p>
            <a:r>
              <a:rPr lang="nl-BE" altLang="nl-BE" sz="2400"/>
              <a:t>Niet voor woningen met een bouwvergunning na 1 februari 2005</a:t>
            </a:r>
            <a:endParaRPr lang="nl-NL" altLang="nl-BE" sz="2400"/>
          </a:p>
          <a:p>
            <a:pPr marL="0" indent="0" eaLnBrk="1" hangingPunct="1">
              <a:buNone/>
            </a:pPr>
            <a:endParaRPr lang="nl-BE" altLang="nl-BE" sz="2400"/>
          </a:p>
          <a:p>
            <a:pPr eaLnBrk="1" hangingPunct="1"/>
            <a:endParaRPr lang="nl-BE" altLang="nl-BE"/>
          </a:p>
          <a:p>
            <a:pPr eaLnBrk="1" hangingPunct="1"/>
            <a:endParaRPr lang="nl-BE" altLang="nl-BE" b="1"/>
          </a:p>
          <a:p>
            <a:pPr eaLnBrk="1" hangingPunct="1"/>
            <a:endParaRPr lang="nl-NL" altLang="nl-BE" b="1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C088ADA-07C8-6046-A2F3-C04C548E1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  <p:pic>
        <p:nvPicPr>
          <p:cNvPr id="13" name="Afbeelding 12" descr="Afbeelding met klok&#10;&#10;Automatisch gegenereerde beschrijving">
            <a:extLst>
              <a:ext uri="{FF2B5EF4-FFF2-40B4-BE49-F238E27FC236}">
                <a16:creationId xmlns:a16="http://schemas.microsoft.com/office/drawing/2014/main" id="{03E8A6B0-B8B4-784A-815C-FEABDACB2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0140" y="191193"/>
            <a:ext cx="7573085" cy="567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2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gras, buiten, voorzijde, groot&#10;&#10;Automatisch gegenereerde beschrijving">
            <a:extLst>
              <a:ext uri="{FF2B5EF4-FFF2-40B4-BE49-F238E27FC236}">
                <a16:creationId xmlns:a16="http://schemas.microsoft.com/office/drawing/2014/main" id="{4ED17525-0C2E-8743-AECC-46C3C9FB271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3495" y="4763"/>
            <a:ext cx="10618505" cy="6858000"/>
          </a:xfrm>
          <a:prstGeom prst="rect">
            <a:avLst/>
          </a:pr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0844222-2BE6-5B47-A5D3-96F66EA648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852DE4F-91C9-2B4E-953F-80729BAC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993" y="714250"/>
            <a:ext cx="6231294" cy="1672402"/>
          </a:xfrm>
        </p:spPr>
        <p:txBody>
          <a:bodyPr/>
          <a:lstStyle/>
          <a:p>
            <a:r>
              <a:rPr lang="nl-BE" dirty="0"/>
              <a:t>4. Belangrijk om te weten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E42D5C7-0095-D449-AB10-EDB46C56FF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85000" lnSpcReduction="20000"/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6510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BE"/>
              <a:t>Wat indien er niet wordt afgekoppeld? </a:t>
            </a:r>
            <a:br>
              <a:rPr lang="nl-BE"/>
            </a:br>
            <a:endParaRPr lang="nl-BE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F976A44C-833D-48E1-9FF7-238656B7B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823" y="1600333"/>
            <a:ext cx="9486703" cy="465309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nl-BE" sz="2400">
                <a:sym typeface="Wingdings" pitchFamily="2" charset="2"/>
              </a:rPr>
              <a:t>Milieuovertreding</a:t>
            </a:r>
          </a:p>
          <a:p>
            <a:pPr lvl="2">
              <a:defRPr/>
            </a:pPr>
            <a:r>
              <a:rPr lang="nl-BE" sz="2000">
                <a:sym typeface="Wingdings" pitchFamily="2" charset="2"/>
              </a:rPr>
              <a:t>Kan leiden tot boetes </a:t>
            </a:r>
            <a:endParaRPr lang="nl-BE" sz="2000" strike="sngStrike">
              <a:sym typeface="Wingdings" pitchFamily="2" charset="2"/>
            </a:endParaRPr>
          </a:p>
          <a:p>
            <a:pPr marL="0" indent="0">
              <a:buNone/>
              <a:defRPr/>
            </a:pPr>
            <a:r>
              <a:rPr lang="nl-BE" sz="2400"/>
              <a:t>Mogelijke gevolgen: s</a:t>
            </a:r>
            <a:r>
              <a:rPr lang="nl-BE" sz="2200"/>
              <a:t>chade aan netten</a:t>
            </a:r>
          </a:p>
          <a:p>
            <a:pPr lvl="2">
              <a:defRPr/>
            </a:pPr>
            <a:r>
              <a:rPr lang="nl-BE" sz="2000"/>
              <a:t>Vervuiling regenwaterstelsel</a:t>
            </a:r>
          </a:p>
          <a:p>
            <a:pPr lvl="2">
              <a:defRPr/>
            </a:pPr>
            <a:r>
              <a:rPr lang="nl-BE" sz="2000"/>
              <a:t>Wateroverlast op vuilwaterstelsel</a:t>
            </a:r>
          </a:p>
          <a:p>
            <a:pPr>
              <a:buFont typeface="Lucida Grande" panose="020B0600040502020204" pitchFamily="34" charset="0"/>
              <a:buChar char="→"/>
              <a:defRPr/>
            </a:pPr>
            <a:r>
              <a:rPr lang="nl-BE" sz="2400">
                <a:sym typeface="Wingdings" pitchFamily="2" charset="2"/>
              </a:rPr>
              <a:t> Iedereen afkoppelen!</a:t>
            </a:r>
          </a:p>
          <a:p>
            <a:pPr>
              <a:buFont typeface="Lucida Grande" panose="020B0600040502020204" pitchFamily="34" charset="0"/>
              <a:buChar char="→"/>
              <a:defRPr/>
            </a:pPr>
            <a:r>
              <a:rPr lang="nl-BE" sz="2400">
                <a:sym typeface="Wingdings" pitchFamily="2" charset="2"/>
              </a:rPr>
              <a:t> Recht op premie vervalt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5234868-2584-014B-9B5F-CCFB7A0D0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maart 2023</a:t>
            </a:r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B11EA3F-2EA7-4847-9355-34350E793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  <p:pic>
        <p:nvPicPr>
          <p:cNvPr id="7" name="Afbeelding 6" descr="Afbeelding met gras, buiten, veld, groen&#10;&#10;Automatisch gegenereerde beschrijving">
            <a:extLst>
              <a:ext uri="{FF2B5EF4-FFF2-40B4-BE49-F238E27FC236}">
                <a16:creationId xmlns:a16="http://schemas.microsoft.com/office/drawing/2014/main" id="{BBED6E91-F8DD-F24A-933F-468BEABC68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7463" y="0"/>
            <a:ext cx="45745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60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84504" y="291973"/>
            <a:ext cx="10515600" cy="1325563"/>
          </a:xfrm>
        </p:spPr>
        <p:txBody>
          <a:bodyPr>
            <a:normAutofit/>
          </a:bodyPr>
          <a:lstStyle/>
          <a:p>
            <a:r>
              <a:rPr lang="nl-BE" sz="4000" dirty="0">
                <a:latin typeface="+mn-lt"/>
              </a:rPr>
              <a:t>Belangrijk om te weten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84504" y="1975858"/>
            <a:ext cx="8229600" cy="3876682"/>
          </a:xfrm>
        </p:spPr>
        <p:txBody>
          <a:bodyPr/>
          <a:lstStyle/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nl-BE" sz="2400" dirty="0"/>
              <a:t>Op eigen perceel: werken zelf (laten) uitvoeren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nl-BE" sz="2400" dirty="0"/>
              <a:t>Kosten afkoppeling: enkel op eigen privédomein 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nl-BE" sz="2400" dirty="0"/>
              <a:t>Geldige keuring verplicht voor iedereen</a:t>
            </a:r>
            <a:endParaRPr lang="nl-BE" sz="2400" i="1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589ED3B-F9E4-894A-A3F1-0F9D9D16C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Infovergadering afkoppeling riolering</a:t>
            </a:r>
          </a:p>
        </p:txBody>
      </p:sp>
    </p:spTree>
    <p:extLst>
      <p:ext uri="{BB962C8B-B14F-4D97-AF65-F5344CB8AC3E}">
        <p14:creationId xmlns:p14="http://schemas.microsoft.com/office/powerpoint/2010/main" val="781188966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BE" dirty="0"/>
              <a:t>Contact </a:t>
            </a:r>
            <a:endParaRPr lang="nl-NL" dirty="0">
              <a:solidFill>
                <a:schemeClr val="accent2"/>
              </a:solidFill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21822" y="2151528"/>
            <a:ext cx="4967288" cy="1468365"/>
          </a:xfrm>
        </p:spPr>
        <p:txBody>
          <a:bodyPr>
            <a:normAutofit/>
          </a:bodyPr>
          <a:lstStyle/>
          <a:p>
            <a:r>
              <a:rPr lang="nl-BE" altLang="nl-BE" sz="2600"/>
              <a:t>Infolijn: 078 35 35 34</a:t>
            </a:r>
          </a:p>
          <a:p>
            <a:r>
              <a:rPr lang="nl-NL" altLang="nl-BE" sz="2600"/>
              <a:t>www.fluvius.be</a:t>
            </a:r>
          </a:p>
          <a:p>
            <a:pPr eaLnBrk="1" hangingPunct="1"/>
            <a:endParaRPr lang="nl-BE" altLang="nl-BE" sz="2000"/>
          </a:p>
          <a:p>
            <a:pPr eaLnBrk="1" hangingPunct="1"/>
            <a:endParaRPr lang="nl-BE" altLang="nl-BE" sz="2000"/>
          </a:p>
          <a:p>
            <a:pPr eaLnBrk="1" hangingPunct="1"/>
            <a:endParaRPr lang="nl-BE" altLang="nl-BE" sz="200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8583AA9-D5C3-8848-9529-DE99F20BC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/>
              <a:t>maart 2023</a:t>
            </a:r>
            <a:endParaRPr lang="en-GB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8A49334-C334-2A47-8A5E-9B45CB5F4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Infovergadering afkoppeling riolering</a:t>
            </a:r>
          </a:p>
        </p:txBody>
      </p:sp>
      <p:pic>
        <p:nvPicPr>
          <p:cNvPr id="9" name="Afbeelding 8" descr="Afbeelding met houten, zitten, blauw, computer&#10;&#10;Automatisch gegenereerde beschrijving">
            <a:extLst>
              <a:ext uri="{FF2B5EF4-FFF2-40B4-BE49-F238E27FC236}">
                <a16:creationId xmlns:a16="http://schemas.microsoft.com/office/drawing/2014/main" id="{2D3984F3-5D10-9F4E-8D3A-D4EF13D88E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7462" y="3735"/>
            <a:ext cx="4574537" cy="685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53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F6062-98FA-FCC9-4729-6299387A1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gras, buiten, voorzijde, groot&#10;&#10;Automatisch gegenereerde beschrijving">
            <a:extLst>
              <a:ext uri="{FF2B5EF4-FFF2-40B4-BE49-F238E27FC236}">
                <a16:creationId xmlns:a16="http://schemas.microsoft.com/office/drawing/2014/main" id="{414BA921-AFEA-807D-D1D0-D1517096A38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3495" y="4763"/>
            <a:ext cx="10618505" cy="6858000"/>
          </a:xfrm>
          <a:prstGeom prst="rect">
            <a:avLst/>
          </a:pr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F35B088-80AD-CBDC-D023-640FAB6FAA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CFE9CA9-443F-B574-9088-B3FA1417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993" y="714250"/>
            <a:ext cx="6231294" cy="1672402"/>
          </a:xfrm>
        </p:spPr>
        <p:txBody>
          <a:bodyPr/>
          <a:lstStyle/>
          <a:p>
            <a:r>
              <a:rPr lang="nl-BE" dirty="0"/>
              <a:t>5. Ontwerp bovenbouw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772603D-F69B-B09F-A7A2-1B2C1FFB5F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85000" lnSpcReduction="20000"/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8692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6"/>
          <a:stretch/>
        </p:blipFill>
        <p:spPr bwMode="auto">
          <a:xfrm>
            <a:off x="1114425" y="755957"/>
            <a:ext cx="11079558" cy="610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el 1"/>
          <p:cNvSpPr txBox="1">
            <a:spLocks/>
          </p:cNvSpPr>
          <p:nvPr/>
        </p:nvSpPr>
        <p:spPr>
          <a:xfrm>
            <a:off x="148155" y="162468"/>
            <a:ext cx="3307884" cy="9007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BE" sz="4000" b="1" dirty="0">
                <a:latin typeface="+mn-lt"/>
              </a:rPr>
              <a:t>SITUERING</a:t>
            </a:r>
          </a:p>
        </p:txBody>
      </p:sp>
      <p:sp>
        <p:nvSpPr>
          <p:cNvPr id="8" name="Vrije vorm 7"/>
          <p:cNvSpPr/>
          <p:nvPr/>
        </p:nvSpPr>
        <p:spPr>
          <a:xfrm>
            <a:off x="2838450" y="752475"/>
            <a:ext cx="1905000" cy="3209925"/>
          </a:xfrm>
          <a:custGeom>
            <a:avLst/>
            <a:gdLst>
              <a:gd name="connsiteX0" fmla="*/ 1876425 w 1876425"/>
              <a:gd name="connsiteY0" fmla="*/ 0 h 3076575"/>
              <a:gd name="connsiteX1" fmla="*/ 1790700 w 1876425"/>
              <a:gd name="connsiteY1" fmla="*/ 123825 h 3076575"/>
              <a:gd name="connsiteX2" fmla="*/ 1495425 w 1876425"/>
              <a:gd name="connsiteY2" fmla="*/ 161925 h 3076575"/>
              <a:gd name="connsiteX3" fmla="*/ 1524000 w 1876425"/>
              <a:gd name="connsiteY3" fmla="*/ 476250 h 3076575"/>
              <a:gd name="connsiteX4" fmla="*/ 1438275 w 1876425"/>
              <a:gd name="connsiteY4" fmla="*/ 685800 h 3076575"/>
              <a:gd name="connsiteX5" fmla="*/ 1219200 w 1876425"/>
              <a:gd name="connsiteY5" fmla="*/ 1171575 h 3076575"/>
              <a:gd name="connsiteX6" fmla="*/ 1123950 w 1876425"/>
              <a:gd name="connsiteY6" fmla="*/ 1552575 h 3076575"/>
              <a:gd name="connsiteX7" fmla="*/ 857250 w 1876425"/>
              <a:gd name="connsiteY7" fmla="*/ 1847850 h 3076575"/>
              <a:gd name="connsiteX8" fmla="*/ 647700 w 1876425"/>
              <a:gd name="connsiteY8" fmla="*/ 2190750 h 3076575"/>
              <a:gd name="connsiteX9" fmla="*/ 476250 w 1876425"/>
              <a:gd name="connsiteY9" fmla="*/ 2581275 h 3076575"/>
              <a:gd name="connsiteX10" fmla="*/ 171450 w 1876425"/>
              <a:gd name="connsiteY10" fmla="*/ 3000375 h 3076575"/>
              <a:gd name="connsiteX11" fmla="*/ 0 w 1876425"/>
              <a:gd name="connsiteY11" fmla="*/ 3076575 h 3076575"/>
              <a:gd name="connsiteX0" fmla="*/ 2019300 w 2019300"/>
              <a:gd name="connsiteY0" fmla="*/ 0 h 3257550"/>
              <a:gd name="connsiteX1" fmla="*/ 1933575 w 2019300"/>
              <a:gd name="connsiteY1" fmla="*/ 123825 h 3257550"/>
              <a:gd name="connsiteX2" fmla="*/ 1638300 w 2019300"/>
              <a:gd name="connsiteY2" fmla="*/ 161925 h 3257550"/>
              <a:gd name="connsiteX3" fmla="*/ 1666875 w 2019300"/>
              <a:gd name="connsiteY3" fmla="*/ 476250 h 3257550"/>
              <a:gd name="connsiteX4" fmla="*/ 1581150 w 2019300"/>
              <a:gd name="connsiteY4" fmla="*/ 685800 h 3257550"/>
              <a:gd name="connsiteX5" fmla="*/ 1362075 w 2019300"/>
              <a:gd name="connsiteY5" fmla="*/ 1171575 h 3257550"/>
              <a:gd name="connsiteX6" fmla="*/ 1266825 w 2019300"/>
              <a:gd name="connsiteY6" fmla="*/ 1552575 h 3257550"/>
              <a:gd name="connsiteX7" fmla="*/ 1000125 w 2019300"/>
              <a:gd name="connsiteY7" fmla="*/ 1847850 h 3257550"/>
              <a:gd name="connsiteX8" fmla="*/ 790575 w 2019300"/>
              <a:gd name="connsiteY8" fmla="*/ 2190750 h 3257550"/>
              <a:gd name="connsiteX9" fmla="*/ 619125 w 2019300"/>
              <a:gd name="connsiteY9" fmla="*/ 2581275 h 3257550"/>
              <a:gd name="connsiteX10" fmla="*/ 314325 w 2019300"/>
              <a:gd name="connsiteY10" fmla="*/ 3000375 h 3257550"/>
              <a:gd name="connsiteX11" fmla="*/ 0 w 2019300"/>
              <a:gd name="connsiteY11" fmla="*/ 3257550 h 3257550"/>
              <a:gd name="connsiteX0" fmla="*/ 1905000 w 1905000"/>
              <a:gd name="connsiteY0" fmla="*/ 0 h 3209925"/>
              <a:gd name="connsiteX1" fmla="*/ 1819275 w 1905000"/>
              <a:gd name="connsiteY1" fmla="*/ 123825 h 3209925"/>
              <a:gd name="connsiteX2" fmla="*/ 1524000 w 1905000"/>
              <a:gd name="connsiteY2" fmla="*/ 161925 h 3209925"/>
              <a:gd name="connsiteX3" fmla="*/ 1552575 w 1905000"/>
              <a:gd name="connsiteY3" fmla="*/ 476250 h 3209925"/>
              <a:gd name="connsiteX4" fmla="*/ 1466850 w 1905000"/>
              <a:gd name="connsiteY4" fmla="*/ 685800 h 3209925"/>
              <a:gd name="connsiteX5" fmla="*/ 1247775 w 1905000"/>
              <a:gd name="connsiteY5" fmla="*/ 1171575 h 3209925"/>
              <a:gd name="connsiteX6" fmla="*/ 1152525 w 1905000"/>
              <a:gd name="connsiteY6" fmla="*/ 1552575 h 3209925"/>
              <a:gd name="connsiteX7" fmla="*/ 885825 w 1905000"/>
              <a:gd name="connsiteY7" fmla="*/ 1847850 h 3209925"/>
              <a:gd name="connsiteX8" fmla="*/ 676275 w 1905000"/>
              <a:gd name="connsiteY8" fmla="*/ 2190750 h 3209925"/>
              <a:gd name="connsiteX9" fmla="*/ 504825 w 1905000"/>
              <a:gd name="connsiteY9" fmla="*/ 2581275 h 3209925"/>
              <a:gd name="connsiteX10" fmla="*/ 200025 w 1905000"/>
              <a:gd name="connsiteY10" fmla="*/ 3000375 h 3209925"/>
              <a:gd name="connsiteX11" fmla="*/ 0 w 1905000"/>
              <a:gd name="connsiteY11" fmla="*/ 3209925 h 3209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05000" h="3209925">
                <a:moveTo>
                  <a:pt x="1905000" y="0"/>
                </a:moveTo>
                <a:lnTo>
                  <a:pt x="1819275" y="123825"/>
                </a:lnTo>
                <a:lnTo>
                  <a:pt x="1524000" y="161925"/>
                </a:lnTo>
                <a:lnTo>
                  <a:pt x="1552575" y="476250"/>
                </a:lnTo>
                <a:lnTo>
                  <a:pt x="1466850" y="685800"/>
                </a:lnTo>
                <a:lnTo>
                  <a:pt x="1247775" y="1171575"/>
                </a:lnTo>
                <a:lnTo>
                  <a:pt x="1152525" y="1552575"/>
                </a:lnTo>
                <a:lnTo>
                  <a:pt x="885825" y="1847850"/>
                </a:lnTo>
                <a:lnTo>
                  <a:pt x="676275" y="2190750"/>
                </a:lnTo>
                <a:lnTo>
                  <a:pt x="504825" y="2581275"/>
                </a:lnTo>
                <a:lnTo>
                  <a:pt x="200025" y="3000375"/>
                </a:lnTo>
                <a:lnTo>
                  <a:pt x="0" y="3209925"/>
                </a:lnTo>
              </a:path>
            </a:pathLst>
          </a:custGeom>
          <a:noFill/>
          <a:ln w="317500" cap="rnd" cmpd="dbl">
            <a:solidFill>
              <a:srgbClr val="7030A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Vrije vorm 8"/>
          <p:cNvSpPr/>
          <p:nvPr/>
        </p:nvSpPr>
        <p:spPr>
          <a:xfrm>
            <a:off x="3400425" y="1295400"/>
            <a:ext cx="923925" cy="219075"/>
          </a:xfrm>
          <a:custGeom>
            <a:avLst/>
            <a:gdLst>
              <a:gd name="connsiteX0" fmla="*/ 0 w 923925"/>
              <a:gd name="connsiteY0" fmla="*/ 0 h 219075"/>
              <a:gd name="connsiteX1" fmla="*/ 371475 w 923925"/>
              <a:gd name="connsiteY1" fmla="*/ 152400 h 219075"/>
              <a:gd name="connsiteX2" fmla="*/ 628650 w 923925"/>
              <a:gd name="connsiteY2" fmla="*/ 114300 h 219075"/>
              <a:gd name="connsiteX3" fmla="*/ 923925 w 923925"/>
              <a:gd name="connsiteY3" fmla="*/ 219075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3925" h="219075">
                <a:moveTo>
                  <a:pt x="0" y="0"/>
                </a:moveTo>
                <a:lnTo>
                  <a:pt x="371475" y="152400"/>
                </a:lnTo>
                <a:lnTo>
                  <a:pt x="628650" y="114300"/>
                </a:lnTo>
                <a:lnTo>
                  <a:pt x="923925" y="219075"/>
                </a:lnTo>
              </a:path>
            </a:pathLst>
          </a:custGeom>
          <a:noFill/>
          <a:ln w="317500" cap="rnd" cmpd="dbl">
            <a:solidFill>
              <a:srgbClr val="7030A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Vrije vorm 10"/>
          <p:cNvSpPr/>
          <p:nvPr/>
        </p:nvSpPr>
        <p:spPr>
          <a:xfrm>
            <a:off x="2657475" y="3800475"/>
            <a:ext cx="3886200" cy="2581275"/>
          </a:xfrm>
          <a:custGeom>
            <a:avLst/>
            <a:gdLst>
              <a:gd name="connsiteX0" fmla="*/ 0 w 3886200"/>
              <a:gd name="connsiteY0" fmla="*/ 0 h 2581275"/>
              <a:gd name="connsiteX1" fmla="*/ 314325 w 3886200"/>
              <a:gd name="connsiteY1" fmla="*/ 114300 h 2581275"/>
              <a:gd name="connsiteX2" fmla="*/ 542925 w 3886200"/>
              <a:gd name="connsiteY2" fmla="*/ 495300 h 2581275"/>
              <a:gd name="connsiteX3" fmla="*/ 1476375 w 3886200"/>
              <a:gd name="connsiteY3" fmla="*/ 1066800 h 2581275"/>
              <a:gd name="connsiteX4" fmla="*/ 1952625 w 3886200"/>
              <a:gd name="connsiteY4" fmla="*/ 1552575 h 2581275"/>
              <a:gd name="connsiteX5" fmla="*/ 2524125 w 3886200"/>
              <a:gd name="connsiteY5" fmla="*/ 1885950 h 2581275"/>
              <a:gd name="connsiteX6" fmla="*/ 3400425 w 3886200"/>
              <a:gd name="connsiteY6" fmla="*/ 2276475 h 2581275"/>
              <a:gd name="connsiteX7" fmla="*/ 3886200 w 3886200"/>
              <a:gd name="connsiteY7" fmla="*/ 2581275 h 2581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86200" h="2581275">
                <a:moveTo>
                  <a:pt x="0" y="0"/>
                </a:moveTo>
                <a:lnTo>
                  <a:pt x="314325" y="114300"/>
                </a:lnTo>
                <a:lnTo>
                  <a:pt x="542925" y="495300"/>
                </a:lnTo>
                <a:lnTo>
                  <a:pt x="1476375" y="1066800"/>
                </a:lnTo>
                <a:lnTo>
                  <a:pt x="1952625" y="1552575"/>
                </a:lnTo>
                <a:lnTo>
                  <a:pt x="2524125" y="1885950"/>
                </a:lnTo>
                <a:lnTo>
                  <a:pt x="3400425" y="2276475"/>
                </a:lnTo>
                <a:lnTo>
                  <a:pt x="3886200" y="2581275"/>
                </a:lnTo>
              </a:path>
            </a:pathLst>
          </a:custGeom>
          <a:noFill/>
          <a:ln w="317500" cap="rnd" cmpd="dbl">
            <a:solidFill>
              <a:srgbClr val="7030A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9" name="Tekstvak 28"/>
          <p:cNvSpPr txBox="1"/>
          <p:nvPr/>
        </p:nvSpPr>
        <p:spPr>
          <a:xfrm>
            <a:off x="7850788" y="288838"/>
            <a:ext cx="2880794" cy="1754326"/>
          </a:xfrm>
          <a:prstGeom prst="rect">
            <a:avLst/>
          </a:prstGeom>
          <a:solidFill>
            <a:srgbClr val="954EC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HERSTEL</a:t>
            </a:r>
            <a:br>
              <a:rPr lang="nl-BE" dirty="0"/>
            </a:br>
            <a:r>
              <a:rPr lang="nl-BE" dirty="0"/>
              <a:t>(Bestaande toestand)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3 types profielen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l-BE" dirty="0"/>
              <a:t>1. Waardestraat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l-BE" dirty="0"/>
              <a:t>2. </a:t>
            </a:r>
            <a:r>
              <a:rPr lang="nl-BE" dirty="0" err="1"/>
              <a:t>Nattendries</a:t>
            </a:r>
            <a:endParaRPr lang="nl-BE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l-BE" dirty="0"/>
              <a:t>3. Zijstraatje</a:t>
            </a:r>
          </a:p>
        </p:txBody>
      </p:sp>
    </p:spTree>
    <p:extLst>
      <p:ext uri="{BB962C8B-B14F-4D97-AF65-F5344CB8AC3E}">
        <p14:creationId xmlns:p14="http://schemas.microsoft.com/office/powerpoint/2010/main" val="30817793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148154" y="162468"/>
            <a:ext cx="11666603" cy="9007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000" b="1" dirty="0">
                <a:latin typeface="+mn-lt"/>
              </a:rPr>
              <a:t>WEGOPBOUW - WAARDESTRAAT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4" y="2576945"/>
            <a:ext cx="11948059" cy="396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20355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148154" y="162468"/>
            <a:ext cx="11666603" cy="9007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000" b="1" dirty="0">
                <a:latin typeface="+mn-lt"/>
              </a:rPr>
              <a:t>GRONDPLAN - WAARDESTRAAT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29" y="1646968"/>
            <a:ext cx="11556645" cy="4893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kstvak 7"/>
          <p:cNvSpPr txBox="1"/>
          <p:nvPr/>
        </p:nvSpPr>
        <p:spPr>
          <a:xfrm>
            <a:off x="8895813" y="1161680"/>
            <a:ext cx="2880794" cy="646331"/>
          </a:xfrm>
          <a:prstGeom prst="rect">
            <a:avLst/>
          </a:prstGeom>
          <a:solidFill>
            <a:srgbClr val="954EC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Snelheidsremmer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dirty="0"/>
              <a:t>Versmalling (2,5m)</a:t>
            </a:r>
          </a:p>
        </p:txBody>
      </p:sp>
    </p:spTree>
    <p:extLst>
      <p:ext uri="{BB962C8B-B14F-4D97-AF65-F5344CB8AC3E}">
        <p14:creationId xmlns:p14="http://schemas.microsoft.com/office/powerpoint/2010/main" val="32556547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148154" y="162468"/>
            <a:ext cx="11666603" cy="9007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000" b="1" dirty="0">
                <a:latin typeface="+mn-lt"/>
              </a:rPr>
              <a:t>GRONDPLAN - WAARDESTRAAT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8895813" y="1161680"/>
            <a:ext cx="2880794" cy="646331"/>
          </a:xfrm>
          <a:prstGeom prst="rect">
            <a:avLst/>
          </a:prstGeom>
          <a:solidFill>
            <a:srgbClr val="954EC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Snelheidsremmer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dirty="0"/>
              <a:t>Chicane (2,8m)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4" y="2110221"/>
            <a:ext cx="11682369" cy="4304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34195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148154" y="162468"/>
            <a:ext cx="11666603" cy="9007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000" b="1" dirty="0">
                <a:latin typeface="+mn-lt"/>
              </a:rPr>
              <a:t>WEGOPBOUW - NATTENDRIES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8" r="16524"/>
          <a:stretch/>
        </p:blipFill>
        <p:spPr bwMode="auto">
          <a:xfrm>
            <a:off x="2802576" y="1876306"/>
            <a:ext cx="6650181" cy="384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29648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87"/>
          <a:stretch/>
        </p:blipFill>
        <p:spPr bwMode="auto">
          <a:xfrm>
            <a:off x="1437236" y="1484845"/>
            <a:ext cx="9088437" cy="5373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el 1"/>
          <p:cNvSpPr txBox="1">
            <a:spLocks/>
          </p:cNvSpPr>
          <p:nvPr/>
        </p:nvSpPr>
        <p:spPr>
          <a:xfrm>
            <a:off x="148154" y="162468"/>
            <a:ext cx="11666603" cy="9007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000" b="1" dirty="0">
                <a:latin typeface="+mn-lt"/>
              </a:rPr>
              <a:t>GRONDPLAN - NATTENDRIES</a:t>
            </a:r>
          </a:p>
        </p:txBody>
      </p:sp>
    </p:spTree>
    <p:extLst>
      <p:ext uri="{BB962C8B-B14F-4D97-AF65-F5344CB8AC3E}">
        <p14:creationId xmlns:p14="http://schemas.microsoft.com/office/powerpoint/2010/main" val="42615831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>
          <a:xfrm>
            <a:off x="148154" y="162468"/>
            <a:ext cx="11666603" cy="9007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000" b="1" dirty="0">
                <a:latin typeface="+mn-lt"/>
              </a:rPr>
              <a:t>WEGOPBOUW - ZIJSTRAATJE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7" r="25155"/>
          <a:stretch/>
        </p:blipFill>
        <p:spPr bwMode="auto">
          <a:xfrm>
            <a:off x="2683822" y="1382713"/>
            <a:ext cx="6911439" cy="409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83286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1095375"/>
            <a:ext cx="10641013" cy="561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el 1"/>
          <p:cNvSpPr txBox="1">
            <a:spLocks/>
          </p:cNvSpPr>
          <p:nvPr/>
        </p:nvSpPr>
        <p:spPr>
          <a:xfrm>
            <a:off x="148154" y="162468"/>
            <a:ext cx="11666603" cy="9007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000" b="1" dirty="0">
                <a:latin typeface="+mn-lt"/>
              </a:rPr>
              <a:t>GRONDPLAN - ZIJSTRAATJE</a:t>
            </a:r>
          </a:p>
        </p:txBody>
      </p:sp>
    </p:spTree>
    <p:extLst>
      <p:ext uri="{BB962C8B-B14F-4D97-AF65-F5344CB8AC3E}">
        <p14:creationId xmlns:p14="http://schemas.microsoft.com/office/powerpoint/2010/main" val="39593268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03B73-D608-17CC-F9F1-15359DF6F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gras, buiten, voorzijde, groot&#10;&#10;Automatisch gegenereerde beschrijving">
            <a:extLst>
              <a:ext uri="{FF2B5EF4-FFF2-40B4-BE49-F238E27FC236}">
                <a16:creationId xmlns:a16="http://schemas.microsoft.com/office/drawing/2014/main" id="{C7B976D6-851B-4498-E264-47DBA61D1F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3495" y="4763"/>
            <a:ext cx="10618505" cy="6858000"/>
          </a:xfrm>
          <a:prstGeom prst="rect">
            <a:avLst/>
          </a:pr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0CD41D4-ED72-D0B8-A6B8-E16F60556D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BA1B3F9-067F-1985-629C-F635A7435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993" y="714250"/>
            <a:ext cx="6231294" cy="1672402"/>
          </a:xfrm>
        </p:spPr>
        <p:txBody>
          <a:bodyPr/>
          <a:lstStyle/>
          <a:p>
            <a:r>
              <a:rPr lang="nl-BE" dirty="0"/>
              <a:t>6. Werkwijze aannemer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A2D1F2D-0FB1-52DB-864B-2DD22256825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85000" lnSpcReduction="20000"/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8613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DC5D70DC-27CE-BD6E-1B49-3CF33ED4622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3C26A69-9E8A-78A9-8D69-144694EF1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993" y="2386652"/>
            <a:ext cx="6175783" cy="1847248"/>
          </a:xfrm>
          <a:prstGeom prst="rect">
            <a:avLst/>
          </a:pr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5A05F53-4F94-CD87-077E-0FB3F3BD24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 dirty="0"/>
              <a:t>TT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0589A9F-0FD4-3BAA-D30A-3332233CB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Aannemer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4DEB1D3-1C7E-9BB5-E6C9-D45FF8CAF1C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85000" lnSpcReduction="20000"/>
          </a:bodyPr>
          <a:lstStyle/>
          <a:p>
            <a:endParaRPr lang="nl-BE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2843E671-CE0E-653C-3F74-573ED536E92A}"/>
              </a:ext>
            </a:extLst>
          </p:cNvPr>
          <p:cNvSpPr txBox="1"/>
          <p:nvPr/>
        </p:nvSpPr>
        <p:spPr>
          <a:xfrm>
            <a:off x="1088136" y="1956816"/>
            <a:ext cx="4663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2400" dirty="0">
                <a:solidFill>
                  <a:srgbClr val="B2D234"/>
                </a:solidFill>
              </a:rPr>
              <a:t>TM Norré Behaegel - De Witte</a:t>
            </a:r>
            <a:endParaRPr lang="nl-BE" sz="1600" dirty="0">
              <a:solidFill>
                <a:srgbClr val="B2D234"/>
              </a:solidFill>
            </a:endParaRPr>
          </a:p>
        </p:txBody>
      </p:sp>
      <p:pic>
        <p:nvPicPr>
          <p:cNvPr id="13" name="Afbeelding 12" descr="Afbeelding met Lettertype, logo, Graphics, tekst&#10;&#10;Door AI gegenereerde inhoud is mogelijk onjuist.">
            <a:extLst>
              <a:ext uri="{FF2B5EF4-FFF2-40B4-BE49-F238E27FC236}">
                <a16:creationId xmlns:a16="http://schemas.microsoft.com/office/drawing/2014/main" id="{D912F363-D0DC-4CF6-497A-CB6A81C7E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9952" y="2990729"/>
            <a:ext cx="1732096" cy="101039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93AF0CD5-44D4-0D78-7B6B-14B4B5268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37" y="3229490"/>
            <a:ext cx="4465320" cy="46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00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CE7ED5B3-1C21-26EC-9B44-114AE7827AF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DCF0197-2480-30D1-E571-186F33E90E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48926FC-920B-4BAC-5E14-5E2840037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Contact met aannemer</a:t>
            </a:r>
            <a:br>
              <a:rPr lang="nl-BE" dirty="0"/>
            </a:br>
            <a:br>
              <a:rPr lang="nl-BE" dirty="0"/>
            </a:br>
            <a:br>
              <a:rPr lang="nl-BE" dirty="0"/>
            </a:br>
            <a:r>
              <a:rPr lang="nl-BE" sz="2800" dirty="0"/>
              <a:t>1. Via werfleider ter plaatse</a:t>
            </a:r>
            <a:br>
              <a:rPr lang="nl-BE" sz="2800" dirty="0"/>
            </a:br>
            <a:r>
              <a:rPr lang="nl-BE" sz="2800" dirty="0"/>
              <a:t>	Witte Helm</a:t>
            </a:r>
            <a:br>
              <a:rPr lang="nl-BE" sz="2800" dirty="0"/>
            </a:br>
            <a:r>
              <a:rPr lang="nl-BE" sz="2800" dirty="0"/>
              <a:t>	Werfkeet</a:t>
            </a:r>
            <a:br>
              <a:rPr lang="nl-BE" sz="2800" dirty="0"/>
            </a:br>
            <a:br>
              <a:rPr lang="nl-BE" sz="2800" dirty="0"/>
            </a:br>
            <a:r>
              <a:rPr lang="nl-BE" sz="2800" dirty="0"/>
              <a:t>2. Via telefoonnummer</a:t>
            </a:r>
            <a:br>
              <a:rPr lang="nl-BE" sz="2800" dirty="0"/>
            </a:br>
            <a:r>
              <a:rPr lang="nl-BE" sz="2800" dirty="0"/>
              <a:t>	</a:t>
            </a:r>
            <a:r>
              <a:rPr lang="nl-BE" sz="2800" dirty="0" err="1"/>
              <a:t>Norre</a:t>
            </a:r>
            <a:r>
              <a:rPr lang="nl-BE" sz="2800" dirty="0"/>
              <a:t> : 058/23.66.06</a:t>
            </a:r>
            <a:br>
              <a:rPr lang="nl-BE" sz="2800" dirty="0"/>
            </a:br>
            <a:r>
              <a:rPr lang="nl-BE" sz="2800" dirty="0"/>
              <a:t>	De Witte : 050/71.28.72</a:t>
            </a:r>
            <a:br>
              <a:rPr lang="nl-BE" sz="2800" dirty="0"/>
            </a:br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24F2789-3C05-1FF4-AA5F-60426F7CABF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85000" lnSpcReduction="20000"/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3844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CDB50B75-925C-21AC-9BA3-DF31837ADCB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B4D065-F26B-0292-CEC2-ED2F22E13A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nl-BE" sz="2800" dirty="0"/>
          </a:p>
          <a:p>
            <a:endParaRPr lang="nl-BE" sz="28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DBF51B2-6F4D-5A17-83BA-4605E9E4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Fasering</a:t>
            </a:r>
            <a:br>
              <a:rPr lang="nl-BE" dirty="0"/>
            </a:br>
            <a:br>
              <a:rPr lang="nl-BE" dirty="0"/>
            </a:br>
            <a:r>
              <a:rPr lang="nl-BE" sz="2800" dirty="0"/>
              <a:t>Fase 1 : Waardestraat</a:t>
            </a:r>
            <a:br>
              <a:rPr lang="nl-BE" sz="2800" dirty="0"/>
            </a:br>
            <a:r>
              <a:rPr lang="nl-BE" sz="2800" dirty="0"/>
              <a:t>	Start 12 Oktober 2026</a:t>
            </a:r>
            <a:br>
              <a:rPr lang="nl-BE" sz="2800" dirty="0"/>
            </a:br>
            <a:r>
              <a:rPr lang="nl-BE" sz="2800" dirty="0"/>
              <a:t>	Einde </a:t>
            </a:r>
            <a:r>
              <a:rPr lang="nl-BE" sz="2800" dirty="0" err="1"/>
              <a:t>Einde</a:t>
            </a:r>
            <a:r>
              <a:rPr lang="nl-BE" sz="2800" dirty="0"/>
              <a:t> mei 2027</a:t>
            </a:r>
            <a:br>
              <a:rPr lang="nl-BE" sz="3200" dirty="0"/>
            </a:br>
            <a:br>
              <a:rPr lang="nl-BE" sz="3200" dirty="0"/>
            </a:br>
            <a:r>
              <a:rPr lang="nl-BE" sz="2800" dirty="0"/>
              <a:t>Fase 2 : </a:t>
            </a:r>
            <a:r>
              <a:rPr lang="nl-BE" sz="2800" dirty="0" err="1"/>
              <a:t>Nattendries</a:t>
            </a:r>
            <a:br>
              <a:rPr lang="nl-BE" sz="2800" dirty="0"/>
            </a:br>
            <a:r>
              <a:rPr lang="nl-BE" sz="2800" dirty="0"/>
              <a:t>	Start maart 2027</a:t>
            </a:r>
            <a:br>
              <a:rPr lang="nl-BE" sz="2800" dirty="0"/>
            </a:br>
            <a:r>
              <a:rPr lang="nl-BE" sz="2800" dirty="0"/>
              <a:t>	Einde Augustus 2027</a:t>
            </a:r>
            <a:br>
              <a:rPr lang="nl-BE" sz="2800" dirty="0"/>
            </a:br>
            <a:br>
              <a:rPr lang="nl-BE" sz="2800" dirty="0"/>
            </a:br>
            <a:r>
              <a:rPr lang="nl-BE" sz="2400" dirty="0"/>
              <a:t>Data zijn indicatief en kunnen wijzigen door weersomstandigheden</a:t>
            </a:r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101E29D-5ED1-D9B4-0FC3-EE8635F19FD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85000" lnSpcReduction="20000"/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6702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CA8AB692-EE4F-EF77-36AE-D36E0E30949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33460E5-CA8E-2037-FA01-02BCD13F09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5941597-751D-44EE-10BE-90C046395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In de praktijk</a:t>
            </a:r>
            <a:br>
              <a:rPr lang="nl-BE" dirty="0"/>
            </a:br>
            <a:br>
              <a:rPr lang="nl-BE" dirty="0"/>
            </a:br>
            <a:r>
              <a:rPr lang="nl-BE" sz="3600" dirty="0"/>
              <a:t>1. </a:t>
            </a:r>
            <a:r>
              <a:rPr lang="nl-BE" sz="3600" dirty="0" err="1"/>
              <a:t>Opbraak</a:t>
            </a:r>
            <a:r>
              <a:rPr lang="nl-BE" sz="3600" dirty="0"/>
              <a:t> wegenis max 50m</a:t>
            </a:r>
            <a:br>
              <a:rPr lang="nl-BE" sz="3600" dirty="0"/>
            </a:br>
            <a:r>
              <a:rPr lang="nl-BE" sz="3600" dirty="0"/>
              <a:t>2. Aanleg riolering</a:t>
            </a:r>
            <a:br>
              <a:rPr lang="nl-BE" sz="3600" dirty="0"/>
            </a:br>
            <a:r>
              <a:rPr lang="nl-BE" sz="3600" dirty="0"/>
              <a:t>3. Aanvullen met minder hinder steenslag</a:t>
            </a:r>
            <a:br>
              <a:rPr lang="nl-BE" sz="3600" dirty="0"/>
            </a:br>
            <a:r>
              <a:rPr lang="nl-BE" sz="3600" dirty="0"/>
              <a:t>4. Aanmaken van aansluitingen</a:t>
            </a:r>
            <a:br>
              <a:rPr lang="nl-BE" sz="3600" dirty="0"/>
            </a:br>
            <a:r>
              <a:rPr lang="nl-BE" sz="3600" dirty="0"/>
              <a:t>5. Aanleggen van bovenbouw</a:t>
            </a:r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9270324-6C7D-9374-28FB-78F01A137C9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85000" lnSpcReduction="20000"/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7413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Kantoorthema">
  <a:themeElements>
    <a:clrScheme name="Fluvius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4C69"/>
      </a:accent1>
      <a:accent2>
        <a:srgbClr val="B2D234"/>
      </a:accent2>
      <a:accent3>
        <a:srgbClr val="87BBE6"/>
      </a:accent3>
      <a:accent4>
        <a:srgbClr val="9D234B"/>
      </a:accent4>
      <a:accent5>
        <a:srgbClr val="F59C00"/>
      </a:accent5>
      <a:accent6>
        <a:srgbClr val="B1958A"/>
      </a:accent6>
      <a:hlink>
        <a:srgbClr val="7E7F7E"/>
      </a:hlink>
      <a:folHlink>
        <a:srgbClr val="BEBBC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6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luvius [Alleen-lezen]" id="{FE79EF4C-140C-45FD-B341-4968A60CC1E8}" vid="{3FB23EB9-F38B-435A-9FE5-FBCCCF866538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B2067C0584D84890DAF1388B5DCD3D" ma:contentTypeVersion="19" ma:contentTypeDescription="Een nieuw document maken." ma:contentTypeScope="" ma:versionID="1887fde95aca6ca83f94a707f3f3a877">
  <xsd:schema xmlns:xsd="http://www.w3.org/2001/XMLSchema" xmlns:xs="http://www.w3.org/2001/XMLSchema" xmlns:p="http://schemas.microsoft.com/office/2006/metadata/properties" xmlns:ns2="5206f402-db22-4fc4-8229-44a6e87417e6" xmlns:ns3="a900d688-2aa6-4e64-8964-f2726a4bcda3" targetNamespace="http://schemas.microsoft.com/office/2006/metadata/properties" ma:root="true" ma:fieldsID="9f7b4a71337154c17179d445a6ed084a" ns2:_="" ns3:_="">
    <xsd:import namespace="5206f402-db22-4fc4-8229-44a6e87417e6"/>
    <xsd:import namespace="a900d688-2aa6-4e64-8964-f2726a4bcd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Tags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vergelijking" minOccurs="0"/>
                <xsd:element ref="ns2:Studiebureau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06f402-db22-4fc4-8229-44a6e87417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Afbeeldingtags" ma:readOnly="false" ma:fieldId="{5cf76f15-5ced-4ddc-b409-7134ff3c332f}" ma:taxonomyMulti="true" ma:sspId="b66ea02d-408a-42fa-a8a8-033ac1d8e8a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vergelijking" ma:index="23" nillable="true" ma:displayName="vergelijking " ma:default="1" ma:format="Dropdown" ma:internalName="vergelijking">
      <xsd:simpleType>
        <xsd:restriction base="dms:Boolean"/>
      </xsd:simpleType>
    </xsd:element>
    <xsd:element name="Studiebureau" ma:index="24" nillable="true" ma:displayName="Studiebureau" ma:format="Dropdown" ma:internalName="Studiebureau">
      <xsd:simpleType>
        <xsd:restriction base="dms:Text">
          <xsd:maxLength value="255"/>
        </xsd:restriction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00d688-2aa6-4e64-8964-f2726a4bcda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47e7af88-7193-4937-a4c6-b63378a8218a}" ma:internalName="TaxCatchAll" ma:showField="CatchAllData" ma:web="a900d688-2aa6-4e64-8964-f2726a4bcd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900d688-2aa6-4e64-8964-f2726a4bcda3">
      <UserInfo>
        <DisplayName>Mercken Pierrette</DisplayName>
        <AccountId>178</AccountId>
        <AccountType/>
      </UserInfo>
    </SharedWithUsers>
    <lcf76f155ced4ddcb4097134ff3c332f xmlns="5206f402-db22-4fc4-8229-44a6e87417e6">
      <Terms xmlns="http://schemas.microsoft.com/office/infopath/2007/PartnerControls"/>
    </lcf76f155ced4ddcb4097134ff3c332f>
    <TaxCatchAll xmlns="a900d688-2aa6-4e64-8964-f2726a4bcda3" xsi:nil="true"/>
    <vergelijking xmlns="5206f402-db22-4fc4-8229-44a6e87417e6">true</vergelijking>
    <Studiebureau xmlns="5206f402-db22-4fc4-8229-44a6e87417e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063D925-D05A-4963-BA4A-0E32B3EA42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06f402-db22-4fc4-8229-44a6e87417e6"/>
    <ds:schemaRef ds:uri="a900d688-2aa6-4e64-8964-f2726a4bcd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C1BAA1-A047-4DD0-9D47-742AA7A3C3AA}">
  <ds:schemaRefs>
    <ds:schemaRef ds:uri="a900d688-2aa6-4e64-8964-f2726a4bcda3"/>
    <ds:schemaRef ds:uri="http://purl.org/dc/elements/1.1/"/>
    <ds:schemaRef ds:uri="5206f402-db22-4fc4-8229-44a6e87417e6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04F8A46-F35F-4C88-817C-0B6225168C9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Fluvius BASIS POWERPOINTSJABLOON</Template>
  <TotalTime>113</TotalTime>
  <Words>1467</Words>
  <Application>Microsoft Office PowerPoint</Application>
  <PresentationFormat>Breedbeeld</PresentationFormat>
  <Paragraphs>296</Paragraphs>
  <Slides>47</Slides>
  <Notes>22</Notes>
  <HiddenSlides>1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47</vt:i4>
      </vt:variant>
    </vt:vector>
  </HeadingPairs>
  <TitlesOfParts>
    <vt:vector size="56" baseType="lpstr">
      <vt:lpstr>Arial</vt:lpstr>
      <vt:lpstr>Calibri</vt:lpstr>
      <vt:lpstr>Calibri Light</vt:lpstr>
      <vt:lpstr>Courier New</vt:lpstr>
      <vt:lpstr>Lucida Grande</vt:lpstr>
      <vt:lpstr>Systeemlettertype</vt:lpstr>
      <vt:lpstr>Times New Roman</vt:lpstr>
      <vt:lpstr>Wingdings</vt:lpstr>
      <vt:lpstr>Kantoorthema</vt:lpstr>
      <vt:lpstr>Infovergadering  afkoppeling riolering  wegenis en rioleringswerken Waardestraat-Nattendries</vt:lpstr>
      <vt:lpstr>Inhoud</vt:lpstr>
      <vt:lpstr>Betrokken actoren</vt:lpstr>
      <vt:lpstr>Fluvius</vt:lpstr>
      <vt:lpstr>De taken van Fluvius-riolering</vt:lpstr>
      <vt:lpstr>1. Wetgeving</vt:lpstr>
      <vt:lpstr>Wetgeving</vt:lpstr>
      <vt:lpstr>Waarom naar een gescheiden stelsel?</vt:lpstr>
      <vt:lpstr>Wetgeving voor woningbouw</vt:lpstr>
      <vt:lpstr>Voorwaarden rioleringsproject als gevolg van de wetgeving</vt:lpstr>
      <vt:lpstr>2. Afkoppeling op je privédomein?</vt:lpstr>
      <vt:lpstr>Gratis afkoppelingsadvies </vt:lpstr>
      <vt:lpstr>Wat doen Fluvius en je gemeente voor jou? </vt:lpstr>
      <vt:lpstr>Wanneer afkoppelen?</vt:lpstr>
      <vt:lpstr>Hoe wordt elk perceel aangesloten?</vt:lpstr>
      <vt:lpstr>Aansluiting voor regenwater en vuilwater</vt:lpstr>
      <vt:lpstr>Aansluitingsplicht</vt:lpstr>
      <vt:lpstr>Enkele aandachtspunten: Gevaar van risico-aansluiting</vt:lpstr>
      <vt:lpstr>   Waterdichte kelders</vt:lpstr>
      <vt:lpstr>Aansluiting voor afvalwater</vt:lpstr>
      <vt:lpstr>3. Premies</vt:lpstr>
      <vt:lpstr>Wat doen Fluvius en je gemeente voor jou? </vt:lpstr>
      <vt:lpstr>Heb je recht op een premie en betaalde keuring? </vt:lpstr>
      <vt:lpstr>Conform keuringsattest</vt:lpstr>
      <vt:lpstr>Premie voor gescheiden afvoersysteem</vt:lpstr>
      <vt:lpstr>Premie hemelwaterput  met pompinstallatie</vt:lpstr>
      <vt:lpstr>Premie infiltratie van hemelwater ter plaatse</vt:lpstr>
      <vt:lpstr>Premie hemelwaterput  met pompinstallatie</vt:lpstr>
      <vt:lpstr>Premie infiltratie van hemelwater ter plaatse</vt:lpstr>
      <vt:lpstr>4. Belangrijk om te weten</vt:lpstr>
      <vt:lpstr>Wat indien er niet wordt afgekoppeld?  </vt:lpstr>
      <vt:lpstr>Belangrijk om te weten</vt:lpstr>
      <vt:lpstr>Contact </vt:lpstr>
      <vt:lpstr>5. Ontwerp bovenbouw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6. Werkwijze aannemer</vt:lpstr>
      <vt:lpstr>Aannemer</vt:lpstr>
      <vt:lpstr>Contact met aannemer   1. Via werfleider ter plaatse  Witte Helm  Werfkeet  2. Via telefoonnummer  Norre : 058/23.66.06  De Witte : 050/71.28.72 </vt:lpstr>
      <vt:lpstr>Fasering  Fase 1 : Waardestraat  Start 12 Oktober 2026  Einde Einde mei 2027  Fase 2 : Nattendries  Start maart 2027  Einde Augustus 2027  Data zijn indicatief en kunnen wijzigen door weersomstandigheden</vt:lpstr>
      <vt:lpstr>In de praktijk  1. Opbraak wegenis max 50m 2. Aanleg riolering 3. Aanvullen met minder hinder steenslag 4. Aanmaken van aansluitingen 5. Aanleggen van bovenbouw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Infovergadering</dc:title>
  <dc:creator>Lenaers Jozefien</dc:creator>
  <cp:lastModifiedBy>Pletinckx Jurgen</cp:lastModifiedBy>
  <cp:revision>12</cp:revision>
  <cp:lastPrinted>2026-09-08T12:13:40Z</cp:lastPrinted>
  <dcterms:created xsi:type="dcterms:W3CDTF">2019-01-18T10:04:48Z</dcterms:created>
  <dcterms:modified xsi:type="dcterms:W3CDTF">2026-09-10T17:11:29Z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0x010100D4B2067C0584D84890DAF1388B5DCD3D</vt:lpwstr>
  </property>
  <property fmtid="{D5CDD505-2E9C-101B-9397-08002B2CF9AE}" pid="3" name="MediaServiceImageTags">
    <vt:lpwstr/>
  </property>
  <property fmtid="{D5CDD505-2E9C-101B-9397-08002B2CF9AE}" pid="4" name="MSIP_Label_81354ef1-5bcd-45d3-816b-4df416db59fc_Enabled">
    <vt:lpwstr>true</vt:lpwstr>
  </property>
  <property fmtid="{D5CDD505-2E9C-101B-9397-08002B2CF9AE}" pid="5" name="MSIP_Label_81354ef1-5bcd-45d3-816b-4df416db59fc_SetDate">
    <vt:lpwstr>2026-04-16T07:41:42Z</vt:lpwstr>
  </property>
  <property fmtid="{D5CDD505-2E9C-101B-9397-08002B2CF9AE}" pid="6" name="MSIP_Label_81354ef1-5bcd-45d3-816b-4df416db59fc_Method">
    <vt:lpwstr>Privileged</vt:lpwstr>
  </property>
  <property fmtid="{D5CDD505-2E9C-101B-9397-08002B2CF9AE}" pid="7" name="MSIP_Label_81354ef1-5bcd-45d3-816b-4df416db59fc_Name">
    <vt:lpwstr>Niet Fluvius</vt:lpwstr>
  </property>
  <property fmtid="{D5CDD505-2E9C-101B-9397-08002B2CF9AE}" pid="8" name="MSIP_Label_81354ef1-5bcd-45d3-816b-4df416db59fc_SiteId">
    <vt:lpwstr>cc814b9c-9a99-44a2-bc5c-f7f275945ba5</vt:lpwstr>
  </property>
  <property fmtid="{D5CDD505-2E9C-101B-9397-08002B2CF9AE}" pid="9" name="MSIP_Label_81354ef1-5bcd-45d3-816b-4df416db59fc_ActionId">
    <vt:lpwstr>5d8411d6-d442-4b81-bb79-49d5e9b26dbb</vt:lpwstr>
  </property>
  <property fmtid="{D5CDD505-2E9C-101B-9397-08002B2CF9AE}" pid="10" name="MSIP_Label_81354ef1-5bcd-45d3-816b-4df416db59fc_ContentBits">
    <vt:lpwstr>0</vt:lpwstr>
  </property>
  <property fmtid="{D5CDD505-2E9C-101B-9397-08002B2CF9AE}" pid="11" name="MSIP_Label_81354ef1-5bcd-45d3-816b-4df416db59fc_Tag">
    <vt:lpwstr>10, 0, 1, 1</vt:lpwstr>
  </property>
  <property fmtid="{D5CDD505-2E9C-101B-9397-08002B2CF9AE}" pid="12" name="Niveau_1">
    <vt:lpwstr>Rioleringswerken</vt:lpwstr>
  </property>
  <property fmtid="{D5CDD505-2E9C-101B-9397-08002B2CF9AE}" pid="13" name="na341370824a4564b704985c79600fae">
    <vt:lpwstr/>
  </property>
  <property fmtid="{D5CDD505-2E9C-101B-9397-08002B2CF9AE}" pid="14" name="Straatnaam">
    <vt:lpwstr/>
  </property>
</Properties>
</file>